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5" r:id="rId3"/>
    <p:sldId id="264" r:id="rId4"/>
    <p:sldId id="270" r:id="rId5"/>
    <p:sldId id="266" r:id="rId6"/>
    <p:sldId id="267" r:id="rId7"/>
    <p:sldId id="268" r:id="rId8"/>
    <p:sldId id="271" r:id="rId9"/>
    <p:sldId id="273" r:id="rId10"/>
    <p:sldId id="272" r:id="rId11"/>
    <p:sldId id="306" r:id="rId12"/>
    <p:sldId id="281" r:id="rId13"/>
    <p:sldId id="280" r:id="rId14"/>
    <p:sldId id="279" r:id="rId15"/>
    <p:sldId id="278" r:id="rId16"/>
    <p:sldId id="277" r:id="rId17"/>
    <p:sldId id="276" r:id="rId18"/>
    <p:sldId id="275" r:id="rId19"/>
    <p:sldId id="282" r:id="rId20"/>
    <p:sldId id="283" r:id="rId21"/>
    <p:sldId id="285" r:id="rId22"/>
    <p:sldId id="286" r:id="rId23"/>
    <p:sldId id="287" r:id="rId24"/>
    <p:sldId id="288" r:id="rId25"/>
    <p:sldId id="289" r:id="rId26"/>
    <p:sldId id="290" r:id="rId27"/>
    <p:sldId id="291" r:id="rId28"/>
    <p:sldId id="292" r:id="rId29"/>
    <p:sldId id="293" r:id="rId30"/>
    <p:sldId id="294" r:id="rId31"/>
  </p:sldIdLst>
  <p:sldSz cx="7561263" cy="12192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p15:clr>
            <a:srgbClr val="A4A3A4"/>
          </p15:clr>
        </p15:guide>
        <p15:guide id="2" pos="238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94158" autoAdjust="0"/>
  </p:normalViewPr>
  <p:slideViewPr>
    <p:cSldViewPr snapToGrid="0" snapToObjects="1">
      <p:cViewPr varScale="1">
        <p:scale>
          <a:sx n="110" d="100"/>
          <a:sy n="110" d="100"/>
        </p:scale>
        <p:origin x="6616" y="176"/>
      </p:cViewPr>
      <p:guideLst>
        <p:guide orient="horz" pos="3840"/>
        <p:guide pos="2382"/>
      </p:guideLst>
    </p:cSldViewPr>
  </p:slideViewPr>
  <p:notesTextViewPr>
    <p:cViewPr>
      <p:scale>
        <a:sx n="1" d="1"/>
        <a:sy n="1" d="1"/>
      </p:scale>
      <p:origin x="0" y="0"/>
    </p:cViewPr>
  </p:notesTextViewPr>
  <p:notesViewPr>
    <p:cSldViewPr snapToGrid="0" snapToObjects="1">
      <p:cViewPr varScale="1">
        <p:scale>
          <a:sx n="66" d="100"/>
          <a:sy n="66" d="100"/>
        </p:scale>
        <p:origin x="-204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92E57-B816-5244-9ADF-EEF6A61C591E}" type="datetimeFigureOut">
              <a:rPr lang="en-US" smtClean="0"/>
              <a:pPr/>
              <a:t>9/26/22</a:t>
            </a:fld>
            <a:endParaRPr lang="en-US"/>
          </a:p>
        </p:txBody>
      </p:sp>
      <p:sp>
        <p:nvSpPr>
          <p:cNvPr id="4" name="Slide Image Placeholder 3"/>
          <p:cNvSpPr>
            <a:spLocks noGrp="1" noRot="1" noChangeAspect="1"/>
          </p:cNvSpPr>
          <p:nvPr>
            <p:ph type="sldImg" idx="2"/>
          </p:nvPr>
        </p:nvSpPr>
        <p:spPr>
          <a:xfrm>
            <a:off x="2471738" y="1143000"/>
            <a:ext cx="19145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DF255-1486-E843-9393-AF5859CD6571}" type="slidenum">
              <a:rPr lang="en-US" smtClean="0"/>
              <a:pPr/>
              <a:t>‹#›</a:t>
            </a:fld>
            <a:endParaRPr lang="en-US"/>
          </a:p>
        </p:txBody>
      </p:sp>
    </p:spTree>
    <p:extLst>
      <p:ext uri="{BB962C8B-B14F-4D97-AF65-F5344CB8AC3E}">
        <p14:creationId xmlns:p14="http://schemas.microsoft.com/office/powerpoint/2010/main" val="29776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a-Latn" dirty="0"/>
          </a:p>
        </p:txBody>
      </p:sp>
      <p:sp>
        <p:nvSpPr>
          <p:cNvPr id="4" name="Slide Number Placeholder 3"/>
          <p:cNvSpPr>
            <a:spLocks noGrp="1"/>
          </p:cNvSpPr>
          <p:nvPr>
            <p:ph type="sldNum" sz="quarter" idx="10"/>
          </p:nvPr>
        </p:nvSpPr>
        <p:spPr/>
        <p:txBody>
          <a:bodyPr/>
          <a:lstStyle/>
          <a:p>
            <a:fld id="{65FDF255-1486-E843-9393-AF5859CD6571}"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a-Latn" dirty="0"/>
          </a:p>
        </p:txBody>
      </p:sp>
      <p:sp>
        <p:nvSpPr>
          <p:cNvPr id="4" name="Slide Number Placeholder 3"/>
          <p:cNvSpPr>
            <a:spLocks noGrp="1"/>
          </p:cNvSpPr>
          <p:nvPr>
            <p:ph type="sldNum" sz="quarter" idx="10"/>
          </p:nvPr>
        </p:nvSpPr>
        <p:spPr/>
        <p:txBody>
          <a:bodyPr/>
          <a:lstStyle/>
          <a:p>
            <a:fld id="{65FDF255-1486-E843-9393-AF5859CD6571}"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a-Latn" dirty="0"/>
          </a:p>
        </p:txBody>
      </p:sp>
      <p:sp>
        <p:nvSpPr>
          <p:cNvPr id="4" name="Slide Number Placeholder 3"/>
          <p:cNvSpPr>
            <a:spLocks noGrp="1"/>
          </p:cNvSpPr>
          <p:nvPr>
            <p:ph type="sldNum" sz="quarter" idx="10"/>
          </p:nvPr>
        </p:nvSpPr>
        <p:spPr/>
        <p:txBody>
          <a:bodyPr/>
          <a:lstStyle/>
          <a:p>
            <a:fld id="{65FDF255-1486-E843-9393-AF5859CD6571}"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05AF-1B70-1A49-8B23-5E7B58AACB7B}"/>
              </a:ext>
            </a:extLst>
          </p:cNvPr>
          <p:cNvSpPr>
            <a:spLocks noGrp="1"/>
          </p:cNvSpPr>
          <p:nvPr>
            <p:ph type="ctrTitle"/>
          </p:nvPr>
        </p:nvSpPr>
        <p:spPr>
          <a:xfrm>
            <a:off x="945158" y="1995312"/>
            <a:ext cx="5670947" cy="424462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E82D07-ADBD-6E42-9A3B-165658668936}"/>
              </a:ext>
            </a:extLst>
          </p:cNvPr>
          <p:cNvSpPr>
            <a:spLocks noGrp="1"/>
          </p:cNvSpPr>
          <p:nvPr>
            <p:ph type="subTitle" idx="1"/>
          </p:nvPr>
        </p:nvSpPr>
        <p:spPr>
          <a:xfrm>
            <a:off x="945158" y="6403623"/>
            <a:ext cx="5670947" cy="294357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B12620-3143-104A-BB5A-C0DF96F4E821}"/>
              </a:ext>
            </a:extLst>
          </p:cNvPr>
          <p:cNvSpPr>
            <a:spLocks noGrp="1"/>
          </p:cNvSpPr>
          <p:nvPr>
            <p:ph type="dt" sz="half" idx="10"/>
          </p:nvPr>
        </p:nvSpPr>
        <p:spPr/>
        <p:txBody>
          <a:bodyPr/>
          <a:lstStyle/>
          <a:p>
            <a:fld id="{599232E4-F1FE-4643-9964-770A3B921416}" type="datetime1">
              <a:rPr lang="en-US" smtClean="0"/>
              <a:pPr/>
              <a:t>9/26/22</a:t>
            </a:fld>
            <a:endParaRPr lang="en-US"/>
          </a:p>
        </p:txBody>
      </p:sp>
      <p:sp>
        <p:nvSpPr>
          <p:cNvPr id="5" name="Footer Placeholder 4">
            <a:extLst>
              <a:ext uri="{FF2B5EF4-FFF2-40B4-BE49-F238E27FC236}">
                <a16:creationId xmlns:a16="http://schemas.microsoft.com/office/drawing/2014/main" id="{73156009-A66E-1640-BC07-EB946C4C73DF}"/>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6" name="Slide Number Placeholder 5">
            <a:extLst>
              <a:ext uri="{FF2B5EF4-FFF2-40B4-BE49-F238E27FC236}">
                <a16:creationId xmlns:a16="http://schemas.microsoft.com/office/drawing/2014/main" id="{2F3ADD32-48A0-354B-9BEA-E3D23F5E404C}"/>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336330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0076-DE55-334F-90C7-49735857B2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763895-2DB5-AE4F-808A-88A86FA479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697F0-00CE-8B4E-A018-ADC67CA7F1D9}"/>
              </a:ext>
            </a:extLst>
          </p:cNvPr>
          <p:cNvSpPr>
            <a:spLocks noGrp="1"/>
          </p:cNvSpPr>
          <p:nvPr>
            <p:ph type="dt" sz="half" idx="10"/>
          </p:nvPr>
        </p:nvSpPr>
        <p:spPr/>
        <p:txBody>
          <a:bodyPr/>
          <a:lstStyle/>
          <a:p>
            <a:fld id="{B1912E82-A3EF-4288-9D1D-E7BD2BD30B36}" type="datetime1">
              <a:rPr lang="en-US" smtClean="0"/>
              <a:pPr/>
              <a:t>9/26/22</a:t>
            </a:fld>
            <a:endParaRPr lang="en-US"/>
          </a:p>
        </p:txBody>
      </p:sp>
      <p:sp>
        <p:nvSpPr>
          <p:cNvPr id="5" name="Footer Placeholder 4">
            <a:extLst>
              <a:ext uri="{FF2B5EF4-FFF2-40B4-BE49-F238E27FC236}">
                <a16:creationId xmlns:a16="http://schemas.microsoft.com/office/drawing/2014/main" id="{44C394B3-79BA-0044-8992-C1184692D9BE}"/>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6" name="Slide Number Placeholder 5">
            <a:extLst>
              <a:ext uri="{FF2B5EF4-FFF2-40B4-BE49-F238E27FC236}">
                <a16:creationId xmlns:a16="http://schemas.microsoft.com/office/drawing/2014/main" id="{36FF0BE8-07ED-B544-B541-AEBCF9B530A9}"/>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382323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22478-7F4E-C540-99DC-1CB79E76315E}"/>
              </a:ext>
            </a:extLst>
          </p:cNvPr>
          <p:cNvSpPr>
            <a:spLocks noGrp="1"/>
          </p:cNvSpPr>
          <p:nvPr>
            <p:ph type="title" orient="vert"/>
          </p:nvPr>
        </p:nvSpPr>
        <p:spPr>
          <a:xfrm>
            <a:off x="5411029" y="649111"/>
            <a:ext cx="1630397" cy="103321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75F944-9A62-B04D-9B01-7D5776E1B358}"/>
              </a:ext>
            </a:extLst>
          </p:cNvPr>
          <p:cNvSpPr>
            <a:spLocks noGrp="1"/>
          </p:cNvSpPr>
          <p:nvPr>
            <p:ph type="body" orient="vert" idx="1"/>
          </p:nvPr>
        </p:nvSpPr>
        <p:spPr>
          <a:xfrm>
            <a:off x="519837" y="649111"/>
            <a:ext cx="4796676" cy="103321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44CB8-2051-504E-BA50-2CA3FE1E4681}"/>
              </a:ext>
            </a:extLst>
          </p:cNvPr>
          <p:cNvSpPr>
            <a:spLocks noGrp="1"/>
          </p:cNvSpPr>
          <p:nvPr>
            <p:ph type="dt" sz="half" idx="10"/>
          </p:nvPr>
        </p:nvSpPr>
        <p:spPr/>
        <p:txBody>
          <a:bodyPr/>
          <a:lstStyle/>
          <a:p>
            <a:fld id="{D47CBC5F-208F-45CF-B044-57F27F354DDF}" type="datetime1">
              <a:rPr lang="en-US" smtClean="0"/>
              <a:pPr/>
              <a:t>9/26/22</a:t>
            </a:fld>
            <a:endParaRPr lang="en-US"/>
          </a:p>
        </p:txBody>
      </p:sp>
      <p:sp>
        <p:nvSpPr>
          <p:cNvPr id="5" name="Footer Placeholder 4">
            <a:extLst>
              <a:ext uri="{FF2B5EF4-FFF2-40B4-BE49-F238E27FC236}">
                <a16:creationId xmlns:a16="http://schemas.microsoft.com/office/drawing/2014/main" id="{D9EB67D0-BBD9-0249-9D0E-1061631F3BA5}"/>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6" name="Slide Number Placeholder 5">
            <a:extLst>
              <a:ext uri="{FF2B5EF4-FFF2-40B4-BE49-F238E27FC236}">
                <a16:creationId xmlns:a16="http://schemas.microsoft.com/office/drawing/2014/main" id="{B563A8C3-14BC-5341-B39C-48213DF38F9F}"/>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297350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1D64-90B8-F249-B34F-1C896837A5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DFD61-A458-4B45-B6EE-4E4FF6AE59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5C1BA-839C-CD47-B522-E0C91F3A9CAA}"/>
              </a:ext>
            </a:extLst>
          </p:cNvPr>
          <p:cNvSpPr>
            <a:spLocks noGrp="1"/>
          </p:cNvSpPr>
          <p:nvPr>
            <p:ph type="dt" sz="half" idx="10"/>
          </p:nvPr>
        </p:nvSpPr>
        <p:spPr/>
        <p:txBody>
          <a:bodyPr/>
          <a:lstStyle/>
          <a:p>
            <a:fld id="{EC46F68F-6CC6-492C-92C6-7B7071F9103C}" type="datetime1">
              <a:rPr lang="en-US" smtClean="0"/>
              <a:pPr/>
              <a:t>9/26/22</a:t>
            </a:fld>
            <a:endParaRPr lang="en-US"/>
          </a:p>
        </p:txBody>
      </p:sp>
      <p:sp>
        <p:nvSpPr>
          <p:cNvPr id="5" name="Footer Placeholder 4">
            <a:extLst>
              <a:ext uri="{FF2B5EF4-FFF2-40B4-BE49-F238E27FC236}">
                <a16:creationId xmlns:a16="http://schemas.microsoft.com/office/drawing/2014/main" id="{0C2E3B84-37EC-AE40-905B-05E32F070D1B}"/>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6" name="Slide Number Placeholder 5">
            <a:extLst>
              <a:ext uri="{FF2B5EF4-FFF2-40B4-BE49-F238E27FC236}">
                <a16:creationId xmlns:a16="http://schemas.microsoft.com/office/drawing/2014/main" id="{490FF3F2-AD03-2E4B-A9C7-F7E85DA295AB}"/>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93009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0D5E-2A1A-504F-BD2F-55DC5D65AFA6}"/>
              </a:ext>
            </a:extLst>
          </p:cNvPr>
          <p:cNvSpPr>
            <a:spLocks noGrp="1"/>
          </p:cNvSpPr>
          <p:nvPr>
            <p:ph type="title"/>
          </p:nvPr>
        </p:nvSpPr>
        <p:spPr>
          <a:xfrm>
            <a:off x="515899" y="3039535"/>
            <a:ext cx="6521589" cy="507153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970721-5EC6-DF49-850F-810A5F58E861}"/>
              </a:ext>
            </a:extLst>
          </p:cNvPr>
          <p:cNvSpPr>
            <a:spLocks noGrp="1"/>
          </p:cNvSpPr>
          <p:nvPr>
            <p:ph type="body" idx="1"/>
          </p:nvPr>
        </p:nvSpPr>
        <p:spPr>
          <a:xfrm>
            <a:off x="515899" y="8159046"/>
            <a:ext cx="6521589" cy="26669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37A95A-A0E8-FA43-A088-44E375E73C29}"/>
              </a:ext>
            </a:extLst>
          </p:cNvPr>
          <p:cNvSpPr>
            <a:spLocks noGrp="1"/>
          </p:cNvSpPr>
          <p:nvPr>
            <p:ph type="dt" sz="half" idx="10"/>
          </p:nvPr>
        </p:nvSpPr>
        <p:spPr/>
        <p:txBody>
          <a:bodyPr/>
          <a:lstStyle/>
          <a:p>
            <a:fld id="{5D2E49B1-AEBE-4306-B834-1FB488480B9B}" type="datetime1">
              <a:rPr lang="en-US" smtClean="0"/>
              <a:pPr/>
              <a:t>9/26/22</a:t>
            </a:fld>
            <a:endParaRPr lang="en-US"/>
          </a:p>
        </p:txBody>
      </p:sp>
      <p:sp>
        <p:nvSpPr>
          <p:cNvPr id="5" name="Footer Placeholder 4">
            <a:extLst>
              <a:ext uri="{FF2B5EF4-FFF2-40B4-BE49-F238E27FC236}">
                <a16:creationId xmlns:a16="http://schemas.microsoft.com/office/drawing/2014/main" id="{BFC736ED-9CA5-0545-BE7D-7302AE23E881}"/>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6" name="Slide Number Placeholder 5">
            <a:extLst>
              <a:ext uri="{FF2B5EF4-FFF2-40B4-BE49-F238E27FC236}">
                <a16:creationId xmlns:a16="http://schemas.microsoft.com/office/drawing/2014/main" id="{CAF27DA3-A3DE-A548-8C70-2C6DEB9D76EA}"/>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256618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D786-87E4-414E-BF1D-B68DD2D65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25C68-B9BA-DF45-8182-50A873557A84}"/>
              </a:ext>
            </a:extLst>
          </p:cNvPr>
          <p:cNvSpPr>
            <a:spLocks noGrp="1"/>
          </p:cNvSpPr>
          <p:nvPr>
            <p:ph sz="half" idx="1"/>
          </p:nvPr>
        </p:nvSpPr>
        <p:spPr>
          <a:xfrm>
            <a:off x="519837" y="3245556"/>
            <a:ext cx="3213537" cy="7735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748BD9-1D23-7546-8057-E943A4F73536}"/>
              </a:ext>
            </a:extLst>
          </p:cNvPr>
          <p:cNvSpPr>
            <a:spLocks noGrp="1"/>
          </p:cNvSpPr>
          <p:nvPr>
            <p:ph sz="half" idx="2"/>
          </p:nvPr>
        </p:nvSpPr>
        <p:spPr>
          <a:xfrm>
            <a:off x="3827889" y="3245556"/>
            <a:ext cx="3213537" cy="7735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10DC87-2771-F541-BC7A-329E42FBEBCA}"/>
              </a:ext>
            </a:extLst>
          </p:cNvPr>
          <p:cNvSpPr>
            <a:spLocks noGrp="1"/>
          </p:cNvSpPr>
          <p:nvPr>
            <p:ph type="dt" sz="half" idx="10"/>
          </p:nvPr>
        </p:nvSpPr>
        <p:spPr/>
        <p:txBody>
          <a:bodyPr/>
          <a:lstStyle/>
          <a:p>
            <a:fld id="{6E331271-D14D-4EDC-A654-D36264ACB75E}" type="datetime1">
              <a:rPr lang="en-US" smtClean="0"/>
              <a:pPr/>
              <a:t>9/26/22</a:t>
            </a:fld>
            <a:endParaRPr lang="en-US"/>
          </a:p>
        </p:txBody>
      </p:sp>
      <p:sp>
        <p:nvSpPr>
          <p:cNvPr id="6" name="Footer Placeholder 5">
            <a:extLst>
              <a:ext uri="{FF2B5EF4-FFF2-40B4-BE49-F238E27FC236}">
                <a16:creationId xmlns:a16="http://schemas.microsoft.com/office/drawing/2014/main" id="{07B24DE3-CE17-814C-9627-0D06C6D29F7C}"/>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7" name="Slide Number Placeholder 6">
            <a:extLst>
              <a:ext uri="{FF2B5EF4-FFF2-40B4-BE49-F238E27FC236}">
                <a16:creationId xmlns:a16="http://schemas.microsoft.com/office/drawing/2014/main" id="{50598549-7502-FE48-89CB-A00A8184D30D}"/>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396541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9F3D5-2997-5441-BDD4-DED0AF721EB9}"/>
              </a:ext>
            </a:extLst>
          </p:cNvPr>
          <p:cNvSpPr>
            <a:spLocks noGrp="1"/>
          </p:cNvSpPr>
          <p:nvPr>
            <p:ph type="title"/>
          </p:nvPr>
        </p:nvSpPr>
        <p:spPr>
          <a:xfrm>
            <a:off x="520822" y="649112"/>
            <a:ext cx="6521589" cy="23565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FA54C4-408A-9C4A-BB70-39F1DEADAB73}"/>
              </a:ext>
            </a:extLst>
          </p:cNvPr>
          <p:cNvSpPr>
            <a:spLocks noGrp="1"/>
          </p:cNvSpPr>
          <p:nvPr>
            <p:ph type="body" idx="1"/>
          </p:nvPr>
        </p:nvSpPr>
        <p:spPr>
          <a:xfrm>
            <a:off x="520822" y="2988734"/>
            <a:ext cx="3198768" cy="146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E9EC81-60E5-E843-8F62-021F25B23F1E}"/>
              </a:ext>
            </a:extLst>
          </p:cNvPr>
          <p:cNvSpPr>
            <a:spLocks noGrp="1"/>
          </p:cNvSpPr>
          <p:nvPr>
            <p:ph sz="half" idx="2"/>
          </p:nvPr>
        </p:nvSpPr>
        <p:spPr>
          <a:xfrm>
            <a:off x="520822" y="4453467"/>
            <a:ext cx="3198768" cy="6550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7C1AE9-1A6C-D745-8F81-E2D8A6C63817}"/>
              </a:ext>
            </a:extLst>
          </p:cNvPr>
          <p:cNvSpPr>
            <a:spLocks noGrp="1"/>
          </p:cNvSpPr>
          <p:nvPr>
            <p:ph type="body" sz="quarter" idx="3"/>
          </p:nvPr>
        </p:nvSpPr>
        <p:spPr>
          <a:xfrm>
            <a:off x="3827889" y="2988734"/>
            <a:ext cx="3214522" cy="146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839DFD-41A0-2A41-8C1D-E9DC22FED7C7}"/>
              </a:ext>
            </a:extLst>
          </p:cNvPr>
          <p:cNvSpPr>
            <a:spLocks noGrp="1"/>
          </p:cNvSpPr>
          <p:nvPr>
            <p:ph sz="quarter" idx="4"/>
          </p:nvPr>
        </p:nvSpPr>
        <p:spPr>
          <a:xfrm>
            <a:off x="3827889" y="4453467"/>
            <a:ext cx="3214522" cy="6550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4FD551-ED7C-3545-8BA1-9398068E163E}"/>
              </a:ext>
            </a:extLst>
          </p:cNvPr>
          <p:cNvSpPr>
            <a:spLocks noGrp="1"/>
          </p:cNvSpPr>
          <p:nvPr>
            <p:ph type="dt" sz="half" idx="10"/>
          </p:nvPr>
        </p:nvSpPr>
        <p:spPr/>
        <p:txBody>
          <a:bodyPr/>
          <a:lstStyle/>
          <a:p>
            <a:fld id="{F653E1AD-7F33-4DFB-B24F-5D54E93F60F6}" type="datetime1">
              <a:rPr lang="en-US" smtClean="0"/>
              <a:pPr/>
              <a:t>9/26/22</a:t>
            </a:fld>
            <a:endParaRPr lang="en-US"/>
          </a:p>
        </p:txBody>
      </p:sp>
      <p:sp>
        <p:nvSpPr>
          <p:cNvPr id="8" name="Footer Placeholder 7">
            <a:extLst>
              <a:ext uri="{FF2B5EF4-FFF2-40B4-BE49-F238E27FC236}">
                <a16:creationId xmlns:a16="http://schemas.microsoft.com/office/drawing/2014/main" id="{E74F507E-A661-284A-AF6C-D90BECE1DD6A}"/>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9" name="Slide Number Placeholder 8">
            <a:extLst>
              <a:ext uri="{FF2B5EF4-FFF2-40B4-BE49-F238E27FC236}">
                <a16:creationId xmlns:a16="http://schemas.microsoft.com/office/drawing/2014/main" id="{2352B0C3-F482-9B48-BCCC-6D09419FC790}"/>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2010295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A14B-96C4-D048-99E0-5FE35EF227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BB8E50-52E1-0F4C-BF2E-0EE6BD6A3C70}"/>
              </a:ext>
            </a:extLst>
          </p:cNvPr>
          <p:cNvSpPr>
            <a:spLocks noGrp="1"/>
          </p:cNvSpPr>
          <p:nvPr>
            <p:ph type="dt" sz="half" idx="10"/>
          </p:nvPr>
        </p:nvSpPr>
        <p:spPr/>
        <p:txBody>
          <a:bodyPr/>
          <a:lstStyle/>
          <a:p>
            <a:fld id="{DC28AE04-C4B7-4BE7-99D9-953F9F715C38}" type="datetime1">
              <a:rPr lang="en-US" smtClean="0"/>
              <a:pPr/>
              <a:t>9/26/22</a:t>
            </a:fld>
            <a:endParaRPr lang="en-US"/>
          </a:p>
        </p:txBody>
      </p:sp>
      <p:sp>
        <p:nvSpPr>
          <p:cNvPr id="4" name="Footer Placeholder 3">
            <a:extLst>
              <a:ext uri="{FF2B5EF4-FFF2-40B4-BE49-F238E27FC236}">
                <a16:creationId xmlns:a16="http://schemas.microsoft.com/office/drawing/2014/main" id="{A1667714-62C6-8648-9F05-0058113C62A5}"/>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5" name="Slide Number Placeholder 4">
            <a:extLst>
              <a:ext uri="{FF2B5EF4-FFF2-40B4-BE49-F238E27FC236}">
                <a16:creationId xmlns:a16="http://schemas.microsoft.com/office/drawing/2014/main" id="{88FFFC5B-D0F7-CB40-B9E9-FB184D9E5ED6}"/>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113882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D6EECC-9713-B349-A029-852588F00E56}"/>
              </a:ext>
            </a:extLst>
          </p:cNvPr>
          <p:cNvSpPr>
            <a:spLocks noGrp="1"/>
          </p:cNvSpPr>
          <p:nvPr>
            <p:ph type="dt" sz="half" idx="10"/>
          </p:nvPr>
        </p:nvSpPr>
        <p:spPr/>
        <p:txBody>
          <a:bodyPr/>
          <a:lstStyle/>
          <a:p>
            <a:fld id="{9C7F6B41-9B3A-43EE-82A3-B28136B6DC1E}" type="datetime1">
              <a:rPr lang="en-US" smtClean="0"/>
              <a:pPr/>
              <a:t>9/26/22</a:t>
            </a:fld>
            <a:endParaRPr lang="en-US"/>
          </a:p>
        </p:txBody>
      </p:sp>
      <p:sp>
        <p:nvSpPr>
          <p:cNvPr id="3" name="Footer Placeholder 2">
            <a:extLst>
              <a:ext uri="{FF2B5EF4-FFF2-40B4-BE49-F238E27FC236}">
                <a16:creationId xmlns:a16="http://schemas.microsoft.com/office/drawing/2014/main" id="{0582FE17-C134-2C42-8753-F4DDAF4B04C0}"/>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4" name="Slide Number Placeholder 3">
            <a:extLst>
              <a:ext uri="{FF2B5EF4-FFF2-40B4-BE49-F238E27FC236}">
                <a16:creationId xmlns:a16="http://schemas.microsoft.com/office/drawing/2014/main" id="{FD44C51D-BFE1-5F49-B107-B72DAA3716ED}"/>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179403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B55B-D624-F04A-BDF5-851A8B9990C5}"/>
              </a:ext>
            </a:extLst>
          </p:cNvPr>
          <p:cNvSpPr>
            <a:spLocks noGrp="1"/>
          </p:cNvSpPr>
          <p:nvPr>
            <p:ph type="title"/>
          </p:nvPr>
        </p:nvSpPr>
        <p:spPr>
          <a:xfrm>
            <a:off x="520822" y="812800"/>
            <a:ext cx="2438704" cy="28448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D5A59-5ECE-2644-87C2-E5628C204690}"/>
              </a:ext>
            </a:extLst>
          </p:cNvPr>
          <p:cNvSpPr>
            <a:spLocks noGrp="1"/>
          </p:cNvSpPr>
          <p:nvPr>
            <p:ph idx="1"/>
          </p:nvPr>
        </p:nvSpPr>
        <p:spPr>
          <a:xfrm>
            <a:off x="3214522" y="1755423"/>
            <a:ext cx="3827889" cy="86642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3A511B-5B72-E74B-8FDA-17980DE5E8E3}"/>
              </a:ext>
            </a:extLst>
          </p:cNvPr>
          <p:cNvSpPr>
            <a:spLocks noGrp="1"/>
          </p:cNvSpPr>
          <p:nvPr>
            <p:ph type="body" sz="half" idx="2"/>
          </p:nvPr>
        </p:nvSpPr>
        <p:spPr>
          <a:xfrm>
            <a:off x="520822" y="3657600"/>
            <a:ext cx="2438704" cy="677615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DDF22F-FF8B-034D-B978-116D8893321F}"/>
              </a:ext>
            </a:extLst>
          </p:cNvPr>
          <p:cNvSpPr>
            <a:spLocks noGrp="1"/>
          </p:cNvSpPr>
          <p:nvPr>
            <p:ph type="dt" sz="half" idx="10"/>
          </p:nvPr>
        </p:nvSpPr>
        <p:spPr/>
        <p:txBody>
          <a:bodyPr/>
          <a:lstStyle/>
          <a:p>
            <a:fld id="{314E7996-F4C2-4D7B-958A-BE30D9C55A0C}" type="datetime1">
              <a:rPr lang="en-US" smtClean="0"/>
              <a:pPr/>
              <a:t>9/26/22</a:t>
            </a:fld>
            <a:endParaRPr lang="en-US"/>
          </a:p>
        </p:txBody>
      </p:sp>
      <p:sp>
        <p:nvSpPr>
          <p:cNvPr id="6" name="Footer Placeholder 5">
            <a:extLst>
              <a:ext uri="{FF2B5EF4-FFF2-40B4-BE49-F238E27FC236}">
                <a16:creationId xmlns:a16="http://schemas.microsoft.com/office/drawing/2014/main" id="{8FF90B75-8788-9643-B8AD-B078A36F36D9}"/>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7" name="Slide Number Placeholder 6">
            <a:extLst>
              <a:ext uri="{FF2B5EF4-FFF2-40B4-BE49-F238E27FC236}">
                <a16:creationId xmlns:a16="http://schemas.microsoft.com/office/drawing/2014/main" id="{512873E0-AEB4-2B4C-91D5-BF6272902601}"/>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182121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9EDC5-F0AA-CC4F-90D8-7637A61F5E96}"/>
              </a:ext>
            </a:extLst>
          </p:cNvPr>
          <p:cNvSpPr>
            <a:spLocks noGrp="1"/>
          </p:cNvSpPr>
          <p:nvPr>
            <p:ph type="title"/>
          </p:nvPr>
        </p:nvSpPr>
        <p:spPr>
          <a:xfrm>
            <a:off x="520822" y="812800"/>
            <a:ext cx="2438704" cy="28448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7337A-C06F-1B40-9B75-A83572C54133}"/>
              </a:ext>
            </a:extLst>
          </p:cNvPr>
          <p:cNvSpPr>
            <a:spLocks noGrp="1"/>
          </p:cNvSpPr>
          <p:nvPr>
            <p:ph type="pic" idx="1"/>
          </p:nvPr>
        </p:nvSpPr>
        <p:spPr>
          <a:xfrm>
            <a:off x="3214522" y="1755423"/>
            <a:ext cx="3827889" cy="86642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7C3CB-AB46-6540-9727-3F962AB89299}"/>
              </a:ext>
            </a:extLst>
          </p:cNvPr>
          <p:cNvSpPr>
            <a:spLocks noGrp="1"/>
          </p:cNvSpPr>
          <p:nvPr>
            <p:ph type="body" sz="half" idx="2"/>
          </p:nvPr>
        </p:nvSpPr>
        <p:spPr>
          <a:xfrm>
            <a:off x="520822" y="3657600"/>
            <a:ext cx="2438704" cy="677615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2D42BC-F1C2-F143-A8FC-779F5A3894CA}"/>
              </a:ext>
            </a:extLst>
          </p:cNvPr>
          <p:cNvSpPr>
            <a:spLocks noGrp="1"/>
          </p:cNvSpPr>
          <p:nvPr>
            <p:ph type="dt" sz="half" idx="10"/>
          </p:nvPr>
        </p:nvSpPr>
        <p:spPr/>
        <p:txBody>
          <a:bodyPr/>
          <a:lstStyle/>
          <a:p>
            <a:fld id="{FB9F219A-1CF4-4083-BBDA-2F12C231E839}" type="datetime1">
              <a:rPr lang="en-US" smtClean="0"/>
              <a:pPr/>
              <a:t>9/26/22</a:t>
            </a:fld>
            <a:endParaRPr lang="en-US"/>
          </a:p>
        </p:txBody>
      </p:sp>
      <p:sp>
        <p:nvSpPr>
          <p:cNvPr id="6" name="Footer Placeholder 5">
            <a:extLst>
              <a:ext uri="{FF2B5EF4-FFF2-40B4-BE49-F238E27FC236}">
                <a16:creationId xmlns:a16="http://schemas.microsoft.com/office/drawing/2014/main" id="{45562660-A603-1E47-9187-C5E45CE3E313}"/>
              </a:ext>
            </a:extLst>
          </p:cNvPr>
          <p:cNvSpPr>
            <a:spLocks noGrp="1"/>
          </p:cNvSpPr>
          <p:nvPr>
            <p:ph type="ftr" sz="quarter" idx="11"/>
          </p:nvPr>
        </p:nvSpPr>
        <p:spPr/>
        <p:txBody>
          <a:bodyPr/>
          <a:lstStyle/>
          <a:p>
            <a:r>
              <a:rPr lang="en-US"/>
              <a:t>Best Selection Company for trading CR 4030306191 WhatsApp +966-506677062 Email Address : info@best-selection.net</a:t>
            </a:r>
          </a:p>
        </p:txBody>
      </p:sp>
      <p:sp>
        <p:nvSpPr>
          <p:cNvPr id="7" name="Slide Number Placeholder 6">
            <a:extLst>
              <a:ext uri="{FF2B5EF4-FFF2-40B4-BE49-F238E27FC236}">
                <a16:creationId xmlns:a16="http://schemas.microsoft.com/office/drawing/2014/main" id="{76492003-48C2-9541-9F2A-50C96B05D05A}"/>
              </a:ext>
            </a:extLst>
          </p:cNvPr>
          <p:cNvSpPr>
            <a:spLocks noGrp="1"/>
          </p:cNvSpPr>
          <p:nvPr>
            <p:ph type="sldNum" sz="quarter" idx="12"/>
          </p:nvPr>
        </p:nvSpPr>
        <p:spPr/>
        <p:txBody>
          <a:bodyPr/>
          <a:lstStyle/>
          <a:p>
            <a:fld id="{2A184088-EE8E-2D49-8200-BC474E550AC9}" type="slidenum">
              <a:rPr lang="en-US" smtClean="0"/>
              <a:pPr/>
              <a:t>‹#›</a:t>
            </a:fld>
            <a:endParaRPr lang="en-US"/>
          </a:p>
        </p:txBody>
      </p:sp>
    </p:spTree>
    <p:extLst>
      <p:ext uri="{BB962C8B-B14F-4D97-AF65-F5344CB8AC3E}">
        <p14:creationId xmlns:p14="http://schemas.microsoft.com/office/powerpoint/2010/main" val="63833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987D89-B7C4-A74D-B965-0486F4585DC6}"/>
              </a:ext>
            </a:extLst>
          </p:cNvPr>
          <p:cNvSpPr>
            <a:spLocks noGrp="1"/>
          </p:cNvSpPr>
          <p:nvPr>
            <p:ph type="title"/>
          </p:nvPr>
        </p:nvSpPr>
        <p:spPr>
          <a:xfrm>
            <a:off x="519837" y="649112"/>
            <a:ext cx="6521589" cy="23565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FD6CD5-2E99-1A4F-8B32-B1BDC6C8E406}"/>
              </a:ext>
            </a:extLst>
          </p:cNvPr>
          <p:cNvSpPr>
            <a:spLocks noGrp="1"/>
          </p:cNvSpPr>
          <p:nvPr>
            <p:ph type="body" idx="1"/>
          </p:nvPr>
        </p:nvSpPr>
        <p:spPr>
          <a:xfrm>
            <a:off x="519837" y="3245556"/>
            <a:ext cx="6521589" cy="773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72EC0-7F2F-484D-BFAE-6573D81C1348}"/>
              </a:ext>
            </a:extLst>
          </p:cNvPr>
          <p:cNvSpPr>
            <a:spLocks noGrp="1"/>
          </p:cNvSpPr>
          <p:nvPr>
            <p:ph type="dt" sz="half" idx="2"/>
          </p:nvPr>
        </p:nvSpPr>
        <p:spPr>
          <a:xfrm>
            <a:off x="519837" y="11300179"/>
            <a:ext cx="1701284" cy="649111"/>
          </a:xfrm>
          <a:prstGeom prst="rect">
            <a:avLst/>
          </a:prstGeom>
        </p:spPr>
        <p:txBody>
          <a:bodyPr vert="horz" lIns="91440" tIns="45720" rIns="91440" bIns="45720" rtlCol="0" anchor="ctr"/>
          <a:lstStyle>
            <a:lvl1pPr algn="l">
              <a:defRPr sz="1200">
                <a:solidFill>
                  <a:schemeClr val="tx1">
                    <a:tint val="75000"/>
                  </a:schemeClr>
                </a:solidFill>
              </a:defRPr>
            </a:lvl1pPr>
          </a:lstStyle>
          <a:p>
            <a:fld id="{0BDC3F1D-FF0A-45AA-A488-59B319A5ADF8}" type="datetime1">
              <a:rPr lang="en-US" smtClean="0"/>
              <a:pPr/>
              <a:t>9/26/22</a:t>
            </a:fld>
            <a:endParaRPr lang="en-US"/>
          </a:p>
        </p:txBody>
      </p:sp>
      <p:sp>
        <p:nvSpPr>
          <p:cNvPr id="5" name="Footer Placeholder 4">
            <a:extLst>
              <a:ext uri="{FF2B5EF4-FFF2-40B4-BE49-F238E27FC236}">
                <a16:creationId xmlns:a16="http://schemas.microsoft.com/office/drawing/2014/main" id="{40D75AD7-C157-2F4E-8E8E-BDAAB22FF011}"/>
              </a:ext>
            </a:extLst>
          </p:cNvPr>
          <p:cNvSpPr>
            <a:spLocks noGrp="1"/>
          </p:cNvSpPr>
          <p:nvPr>
            <p:ph type="ftr" sz="quarter" idx="3"/>
          </p:nvPr>
        </p:nvSpPr>
        <p:spPr>
          <a:xfrm>
            <a:off x="2504669" y="11300179"/>
            <a:ext cx="2551926" cy="6491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Best Selection Company for trading CR 4030306191 WhatsApp +966-506677062 Email Address : info@best-selection.net</a:t>
            </a:r>
          </a:p>
        </p:txBody>
      </p:sp>
      <p:sp>
        <p:nvSpPr>
          <p:cNvPr id="6" name="Slide Number Placeholder 5">
            <a:extLst>
              <a:ext uri="{FF2B5EF4-FFF2-40B4-BE49-F238E27FC236}">
                <a16:creationId xmlns:a16="http://schemas.microsoft.com/office/drawing/2014/main" id="{0CE57090-566D-C347-94D9-FA7F24070AAB}"/>
              </a:ext>
            </a:extLst>
          </p:cNvPr>
          <p:cNvSpPr>
            <a:spLocks noGrp="1"/>
          </p:cNvSpPr>
          <p:nvPr>
            <p:ph type="sldNum" sz="quarter" idx="4"/>
          </p:nvPr>
        </p:nvSpPr>
        <p:spPr>
          <a:xfrm>
            <a:off x="5340142" y="11300179"/>
            <a:ext cx="1701284" cy="649111"/>
          </a:xfrm>
          <a:prstGeom prst="rect">
            <a:avLst/>
          </a:prstGeom>
        </p:spPr>
        <p:txBody>
          <a:bodyPr vert="horz" lIns="91440" tIns="45720" rIns="91440" bIns="45720" rtlCol="0" anchor="ctr"/>
          <a:lstStyle>
            <a:lvl1pPr algn="r">
              <a:defRPr sz="1200">
                <a:solidFill>
                  <a:schemeClr val="tx1">
                    <a:tint val="75000"/>
                  </a:schemeClr>
                </a:solidFill>
              </a:defRPr>
            </a:lvl1pPr>
          </a:lstStyle>
          <a:p>
            <a:fld id="{2A184088-EE8E-2D49-8200-BC474E550AC9}" type="slidenum">
              <a:rPr lang="en-US" smtClean="0"/>
              <a:pPr/>
              <a:t>‹#›</a:t>
            </a:fld>
            <a:endParaRPr lang="en-US"/>
          </a:p>
        </p:txBody>
      </p:sp>
    </p:spTree>
    <p:extLst>
      <p:ext uri="{BB962C8B-B14F-4D97-AF65-F5344CB8AC3E}">
        <p14:creationId xmlns:p14="http://schemas.microsoft.com/office/powerpoint/2010/main" val="1941599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hyperlink" Target="mailto:info@best-selection.net" TargetMode="External"/><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tif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hyperlink" Target="mailto:info@best-selection.net" TargetMode="External"/><Relationship Id="rId2" Type="http://schemas.openxmlformats.org/officeDocument/2006/relationships/image" Target="../media/image30.tiff"/><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hyperlink" Target="mailto:info@best-selection.net" TargetMode="External"/><Relationship Id="rId2" Type="http://schemas.openxmlformats.org/officeDocument/2006/relationships/image" Target="../media/image30.tiff"/><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hyperlink" Target="mailto:info@best-selection.net" TargetMode="Externa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image" Target="../media/image41.pn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hyperlink" Target="mailto:info@best-selection.net" TargetMode="Externa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image" Target="../media/image42.pn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43.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hyperlink" Target="mailto:info@best-selection.net" TargetMode="Externa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hyperlink" Target="mailto:info@best-selection.net" TargetMode="Externa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image" Target="../media/image44.pn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16.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45.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hyperlink" Target="mailto:info@best-selection.net" TargetMode="Externa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17.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46.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hyperlink" Target="mailto:info@best-selection.net" TargetMode="Externa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18.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hyperlink" Target="mailto:info@best-selection.net" TargetMode="External"/><Relationship Id="rId21" Type="http://schemas.openxmlformats.org/officeDocument/2006/relationships/image" Target="../media/image17.png"/><Relationship Id="rId34" Type="http://schemas.openxmlformats.org/officeDocument/2006/relationships/image" Target="../media/image30.tiff"/><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47.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8" Type="http://schemas.openxmlformats.org/officeDocument/2006/relationships/image" Target="../media/image4.png"/></Relationships>
</file>

<file path=ppt/slides/_rels/slide19.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hyperlink" Target="mailto:info@best-selection.net" TargetMode="External"/><Relationship Id="rId21" Type="http://schemas.openxmlformats.org/officeDocument/2006/relationships/image" Target="../media/image17.png"/><Relationship Id="rId34" Type="http://schemas.openxmlformats.org/officeDocument/2006/relationships/image" Target="../media/image30.tiff"/><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48.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30.tiff"/><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hyperlink" Target="mailto:info@best-selection.net" TargetMode="External"/><Relationship Id="rId2" Type="http://schemas.openxmlformats.org/officeDocument/2006/relationships/image" Target="../media/image32.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49.png"/><Relationship Id="rId21" Type="http://schemas.openxmlformats.org/officeDocument/2006/relationships/image" Target="../media/image17.png"/><Relationship Id="rId34" Type="http://schemas.openxmlformats.org/officeDocument/2006/relationships/image" Target="../media/image30.tiff"/><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hyperlink" Target="mailto:info@best-selection.net" TargetMode="Externa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50.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8" Type="http://schemas.openxmlformats.org/officeDocument/2006/relationships/image" Target="../media/image4.png"/></Relationships>
</file>

<file path=ppt/slides/_rels/slide2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5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hyperlink" Target="mailto:info@best-selection.net" TargetMode="Externa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22.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52.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hyperlink" Target="mailto:info@best-selection.net" TargetMode="Externa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23.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53.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hyperlink" Target="mailto:info@best-selection.net" TargetMode="Externa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24.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54.png"/><Relationship Id="rId21" Type="http://schemas.openxmlformats.org/officeDocument/2006/relationships/image" Target="../media/image17.png"/><Relationship Id="rId34" Type="http://schemas.openxmlformats.org/officeDocument/2006/relationships/image" Target="../media/image30.tiff"/><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hyperlink" Target="mailto:info@best-selection.net" TargetMode="Externa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55.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8" Type="http://schemas.openxmlformats.org/officeDocument/2006/relationships/image" Target="../media/image4.png"/></Relationships>
</file>

<file path=ppt/slides/_rels/slide2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56.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tiff"/><Relationship Id="rId2" Type="http://schemas.openxmlformats.org/officeDocument/2006/relationships/hyperlink" Target="mailto:info@best-selection.net" TargetMode="Externa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26.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57.jpeg"/><Relationship Id="rId21" Type="http://schemas.openxmlformats.org/officeDocument/2006/relationships/image" Target="../media/image16.png"/><Relationship Id="rId34" Type="http://schemas.openxmlformats.org/officeDocument/2006/relationships/image" Target="../media/image29.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8.png"/><Relationship Id="rId2" Type="http://schemas.openxmlformats.org/officeDocument/2006/relationships/hyperlink" Target="mailto:info@best-selection.net" TargetMode="Externa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24" Type="http://schemas.openxmlformats.org/officeDocument/2006/relationships/image" Target="../media/image19.png"/><Relationship Id="rId32" Type="http://schemas.openxmlformats.org/officeDocument/2006/relationships/image" Target="../media/image27.png"/><Relationship Id="rId5" Type="http://schemas.openxmlformats.org/officeDocument/2006/relationships/image" Target="../media/image59.jpeg"/><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image" Target="../media/image58.jpeg"/><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30.tiff"/><Relationship Id="rId8" Type="http://schemas.openxmlformats.org/officeDocument/2006/relationships/image" Target="../media/image3.png"/></Relationships>
</file>

<file path=ppt/slides/_rels/slide27.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hyperlink" Target="mailto:info@best-selection.net" TargetMode="Externa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62.jpe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61.jpe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60.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0.tiff"/><Relationship Id="rId8" Type="http://schemas.openxmlformats.org/officeDocument/2006/relationships/image" Target="../media/image7.png"/></Relationships>
</file>

<file path=ppt/slides/_rels/slide28.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64.jpeg"/><Relationship Id="rId21" Type="http://schemas.openxmlformats.org/officeDocument/2006/relationships/image" Target="../media/image16.png"/><Relationship Id="rId34" Type="http://schemas.openxmlformats.org/officeDocument/2006/relationships/image" Target="../media/image29.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8.png"/><Relationship Id="rId2" Type="http://schemas.openxmlformats.org/officeDocument/2006/relationships/image" Target="../media/image63.jpeg"/><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24" Type="http://schemas.openxmlformats.org/officeDocument/2006/relationships/image" Target="../media/image19.png"/><Relationship Id="rId32" Type="http://schemas.openxmlformats.org/officeDocument/2006/relationships/image" Target="../media/image27.png"/><Relationship Id="rId5" Type="http://schemas.openxmlformats.org/officeDocument/2006/relationships/hyperlink" Target="mailto:info@best-selection.net" TargetMode="External"/><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image" Target="../media/image65.jpeg"/><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30.tiff"/><Relationship Id="rId8" Type="http://schemas.openxmlformats.org/officeDocument/2006/relationships/image" Target="../media/image3.png"/></Relationships>
</file>

<file path=ppt/slides/_rels/slide29.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67.jpeg"/><Relationship Id="rId21" Type="http://schemas.openxmlformats.org/officeDocument/2006/relationships/image" Target="../media/image16.png"/><Relationship Id="rId34" Type="http://schemas.openxmlformats.org/officeDocument/2006/relationships/image" Target="../media/image29.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8.png"/><Relationship Id="rId2" Type="http://schemas.openxmlformats.org/officeDocument/2006/relationships/image" Target="../media/image66.jpeg"/><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24" Type="http://schemas.openxmlformats.org/officeDocument/2006/relationships/image" Target="../media/image19.png"/><Relationship Id="rId32" Type="http://schemas.openxmlformats.org/officeDocument/2006/relationships/image" Target="../media/image27.png"/><Relationship Id="rId5" Type="http://schemas.openxmlformats.org/officeDocument/2006/relationships/hyperlink" Target="mailto:info@best-selection.net" TargetMode="External"/><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image" Target="../media/image68.jpeg"/><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30.tiff"/><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30.tiff"/><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hyperlink" Target="mailto:info@best-selection.net" TargetMode="External"/><Relationship Id="rId2" Type="http://schemas.openxmlformats.org/officeDocument/2006/relationships/image" Target="../media/image33.pn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image" Target="../media/image69.jpeg"/><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mailto:info@best-selection.net" TargetMode="External"/><Relationship Id="rId11" Type="http://schemas.openxmlformats.org/officeDocument/2006/relationships/image" Target="../media/image5.png"/><Relationship Id="rId24" Type="http://schemas.openxmlformats.org/officeDocument/2006/relationships/image" Target="../media/image18.png"/><Relationship Id="rId32" Type="http://schemas.openxmlformats.org/officeDocument/2006/relationships/image" Target="../media/image26.png"/><Relationship Id="rId5" Type="http://schemas.openxmlformats.org/officeDocument/2006/relationships/image" Target="../media/image71.jpeg"/><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tiff"/><Relationship Id="rId10" Type="http://schemas.openxmlformats.org/officeDocument/2006/relationships/image" Target="../media/image4.png"/><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image" Target="../media/image70.jpeg"/><Relationship Id="rId9" Type="http://schemas.openxmlformats.org/officeDocument/2006/relationships/image" Target="../media/image3.png"/><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hyperlink" Target="mailto:info@best-selection.net" TargetMode="External"/><Relationship Id="rId2" Type="http://schemas.openxmlformats.org/officeDocument/2006/relationships/image" Target="../media/image30.tiff"/><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4.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hyperlink" Target="mailto:info@best-selection.net" TargetMode="External"/><Relationship Id="rId2" Type="http://schemas.openxmlformats.org/officeDocument/2006/relationships/image" Target="../media/image30.tiff"/><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5.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hyperlink" Target="mailto:info@best-selection.net" TargetMode="External"/><Relationship Id="rId2" Type="http://schemas.openxmlformats.org/officeDocument/2006/relationships/image" Target="../media/image30.tiff"/><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6.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hyperlink" Target="mailto:info@best-selection.net" TargetMode="External"/><Relationship Id="rId2" Type="http://schemas.openxmlformats.org/officeDocument/2006/relationships/image" Target="../media/image30.tiff"/><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7.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hyperlink" Target="mailto:info@best-selection.net" TargetMode="External"/><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8.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tif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8" Type="http://schemas.openxmlformats.org/officeDocument/2006/relationships/image" Target="../media/image7.png"/></Relationships>
</file>

<file path=ppt/slides/_rels/slide9.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hyperlink" Target="mailto:info@best-selection.net" TargetMode="External"/><Relationship Id="rId2" Type="http://schemas.openxmlformats.org/officeDocument/2006/relationships/image" Target="../media/image30.tiff"/><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33903B-2BFB-3148-BE23-9E8DA2763E14}"/>
              </a:ext>
            </a:extLst>
          </p:cNvPr>
          <p:cNvGrpSpPr>
            <a:grpSpLocks/>
          </p:cNvGrpSpPr>
          <p:nvPr/>
        </p:nvGrpSpPr>
        <p:grpSpPr bwMode="auto">
          <a:xfrm>
            <a:off x="410851" y="569447"/>
            <a:ext cx="700666" cy="624201"/>
            <a:chOff x="0" y="0"/>
            <a:chExt cx="3965" cy="3975"/>
          </a:xfrm>
        </p:grpSpPr>
        <p:pic>
          <p:nvPicPr>
            <p:cNvPr id="6" name="Picture 5">
              <a:extLst>
                <a:ext uri="{FF2B5EF4-FFF2-40B4-BE49-F238E27FC236}">
                  <a16:creationId xmlns:a16="http://schemas.microsoft.com/office/drawing/2014/main" id="{11B97E6A-33BB-9043-A888-EBBC6535903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3A4262-5E94-8C4E-8BB5-21A8CDE7B2D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4F33C0-1DDB-1D44-BAD5-804F0FA83D6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EC5DB7-EE43-E440-B28B-78C76124078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CC24AF-B083-AC4C-8DB9-890E62B6DC48}"/>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79E3C6E-ED90-A249-9BAE-63BBCAF468F3}"/>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20E55A-1A35-E24A-9D09-882D5F4E29EE}"/>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F648B79-B50A-284B-856A-1AAD8131CC5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5A05F7B-CEE4-E849-8A20-DC97F459BFF7}"/>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772FCFF-75CE-904A-A0BE-C6DEE770D36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4143ABD-9EFE-C241-8295-DE65D7AC984A}"/>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126C8F7-DD75-1A4A-9BCE-BE635FC4B7A8}"/>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7B8AD49-B7C8-C243-9EB6-0DD597DAD035}"/>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45E7891-E516-6347-8062-2B6B3B03D6B9}"/>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BD15BEF-6BE4-7B45-89E3-B3030F7AC1DE}"/>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64F472F-E056-E14F-937E-C9ADF0F2AFD2}"/>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D52A4AD-11E2-4949-9B16-47FC4D388885}"/>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ACC93C9-2288-0D48-91C4-5A479106182A}"/>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4CE477C-F6B5-7D4B-8B64-8D2627EE9F26}"/>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6608416-AB7F-C741-8499-A2E72A1F710A}"/>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1B48EA4-0391-0441-B67A-387C4B2B3EDB}"/>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369E41A-3EE8-3C40-B3D9-9738BAFC1C72}"/>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9390250-0ECC-0049-835B-467D7E999AA1}"/>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77310A53-D62D-1F4A-BB91-FB3C0C5D8C80}"/>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9DE6869-9A3A-B349-81D7-CE4540A84471}"/>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9E99A0B7-4AE8-1244-A136-71B95D31558D}"/>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79E8103-E4A5-7C47-AAEC-9445950B31CE}"/>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1E45E67-7F66-EB44-9830-43C028A09F38}"/>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9C9522-7A63-164A-BE3E-20665649781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FF945808-3510-D541-A5C6-B7C0156DE7E5}"/>
              </a:ext>
            </a:extLst>
          </p:cNvPr>
          <p:cNvPicPr/>
          <p:nvPr/>
        </p:nvPicPr>
        <p:blipFill>
          <a:blip r:embed="rId31"/>
          <a:stretch>
            <a:fillRect/>
          </a:stretch>
        </p:blipFill>
        <p:spPr>
          <a:xfrm>
            <a:off x="6105126" y="655033"/>
            <a:ext cx="755612" cy="393684"/>
          </a:xfrm>
          <a:prstGeom prst="rect">
            <a:avLst/>
          </a:prstGeom>
        </p:spPr>
      </p:pic>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40" name="Picture 39" descr="C:\Users\R\Desktop\اعمال خشبية.png">
            <a:extLst>
              <a:ext uri="{FF2B5EF4-FFF2-40B4-BE49-F238E27FC236}">
                <a16:creationId xmlns:a16="http://schemas.microsoft.com/office/drawing/2014/main" id="{C70C3D45-CB9D-1747-8ED5-A46DBF5AB577}"/>
              </a:ext>
            </a:extLst>
          </p:cNvPr>
          <p:cNvPicPr/>
          <p:nvPr/>
        </p:nvPicPr>
        <p:blipFill>
          <a:blip r:embed="rId32">
            <a:extLst>
              <a:ext uri="{28A0092B-C50C-407E-A947-70E740481C1C}">
                <a14:useLocalDpi xmlns:a14="http://schemas.microsoft.com/office/drawing/2010/main" val="0"/>
              </a:ext>
            </a:extLst>
          </a:blip>
          <a:srcRect/>
          <a:stretch>
            <a:fillRect/>
          </a:stretch>
        </p:blipFill>
        <p:spPr bwMode="auto">
          <a:xfrm>
            <a:off x="542260" y="1862101"/>
            <a:ext cx="6382669" cy="8900082"/>
          </a:xfrm>
          <a:prstGeom prst="rect">
            <a:avLst/>
          </a:prstGeom>
          <a:noFill/>
          <a:ln>
            <a:noFill/>
          </a:ln>
        </p:spPr>
      </p:pic>
      <p:sp>
        <p:nvSpPr>
          <p:cNvPr id="37"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634297" y="11218069"/>
            <a:ext cx="6343650" cy="649287"/>
          </a:xfrm>
        </p:spPr>
        <p:txBody>
          <a:bodyPr/>
          <a:lstStyle/>
          <a:p>
            <a:r>
              <a:rPr lang="en-US" dirty="0"/>
              <a:t>Best Selection Company for trading CR 4030306191 WhatsApp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375431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a:extLst>
              <a:ext uri="{FF2B5EF4-FFF2-40B4-BE49-F238E27FC236}">
                <a16:creationId xmlns:a16="http://schemas.microsoft.com/office/drawing/2014/main" id="{FF945808-3510-D541-A5C6-B7C0156DE7E5}"/>
              </a:ext>
            </a:extLst>
          </p:cNvPr>
          <p:cNvPicPr/>
          <p:nvPr/>
        </p:nvPicPr>
        <p:blipFill>
          <a:blip r:embed="rId2"/>
          <a:stretch>
            <a:fillRect/>
          </a:stretch>
        </p:blipFill>
        <p:spPr>
          <a:xfrm>
            <a:off x="6116077" y="838672"/>
            <a:ext cx="808852" cy="354444"/>
          </a:xfrm>
          <a:prstGeom prst="rect">
            <a:avLst/>
          </a:prstGeom>
        </p:spPr>
      </p:pic>
      <p:grpSp>
        <p:nvGrpSpPr>
          <p:cNvPr id="39" name="Group 38">
            <a:extLst>
              <a:ext uri="{FF2B5EF4-FFF2-40B4-BE49-F238E27FC236}">
                <a16:creationId xmlns:a16="http://schemas.microsoft.com/office/drawing/2014/main" id="{7B33903B-2BFB-3148-BE23-9E8DA2763E14}"/>
              </a:ext>
            </a:extLst>
          </p:cNvPr>
          <p:cNvGrpSpPr>
            <a:grpSpLocks/>
          </p:cNvGrpSpPr>
          <p:nvPr/>
        </p:nvGrpSpPr>
        <p:grpSpPr bwMode="auto">
          <a:xfrm>
            <a:off x="498266" y="740508"/>
            <a:ext cx="678956" cy="617403"/>
            <a:chOff x="0" y="0"/>
            <a:chExt cx="3965" cy="3975"/>
          </a:xfrm>
        </p:grpSpPr>
        <p:pic>
          <p:nvPicPr>
            <p:cNvPr id="40" name="Picture 39">
              <a:extLst>
                <a:ext uri="{FF2B5EF4-FFF2-40B4-BE49-F238E27FC236}">
                  <a16:creationId xmlns:a16="http://schemas.microsoft.com/office/drawing/2014/main" id="{11B97E6A-33BB-9043-A888-EBBC6535903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43A4262-5E94-8C4E-8BB5-21A8CDE7B2D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14F33C0-1DDB-1D44-BAD5-804F0FA83D6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FEC5DB7-EE43-E440-B28B-78C76124078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ECC24AF-B083-AC4C-8DB9-890E62B6DC4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679E3C6E-ED90-A249-9BAE-63BBCAF468F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C020E55A-1A35-E24A-9D09-882D5F4E29E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F648B79-B50A-284B-856A-1AAD8131CC5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5A05F7B-CEE4-E849-8A20-DC97F459BFF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9772FCFF-75CE-904A-A0BE-C6DEE770D36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44143ABD-9EFE-C241-8295-DE65D7AC984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126C8F7-DD75-1A4A-9BCE-BE635FC4B7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7B8AD49-B7C8-C243-9EB6-0DD597DAD03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45E7891-E516-6347-8062-2B6B3B03D6B9}"/>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5BD15BEF-6BE4-7B45-89E3-B3030F7AC1DE}"/>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64F472F-E056-E14F-937E-C9ADF0F2AF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8D52A4AD-11E2-4949-9B16-47FC4D38888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ACC93C9-2288-0D48-91C4-5A479106182A}"/>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4CE477C-F6B5-7D4B-8B64-8D2627EE9F2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6608416-AB7F-C741-8499-A2E72A1F71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1B48EA4-0391-0441-B67A-387C4B2B3ED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369E41A-3EE8-3C40-B3D9-9738BAFC1C7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9390250-0ECC-0049-835B-467D7E999AA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310A53-D62D-1F4A-BB91-FB3C0C5D8C8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9DE6869-9A3A-B349-81D7-CE4540A84471}"/>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E99A0B7-4AE8-1244-A136-71B95D31558D}"/>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79E8103-E4A5-7C47-AAEC-9445950B31C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1E45E67-7F66-EB44-9830-43C028A09F3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179C9522-7A63-164A-BE3E-20665649781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0" name="Table 69"/>
          <p:cNvGraphicFramePr>
            <a:graphicFrameLocks noGrp="1"/>
          </p:cNvGraphicFramePr>
          <p:nvPr/>
        </p:nvGraphicFramePr>
        <p:xfrm>
          <a:off x="566664" y="1915667"/>
          <a:ext cx="6215135" cy="3914946"/>
        </p:xfrm>
        <a:graphic>
          <a:graphicData uri="http://schemas.openxmlformats.org/drawingml/2006/table">
            <a:tbl>
              <a:tblPr firstRow="1" firstCol="1" bandRow="1">
                <a:tableStyleId>{5C22544A-7EE6-4342-B048-85BDC9FD1C3A}</a:tableStyleId>
              </a:tblPr>
              <a:tblGrid>
                <a:gridCol w="1376202">
                  <a:extLst>
                    <a:ext uri="{9D8B030D-6E8A-4147-A177-3AD203B41FA5}">
                      <a16:colId xmlns:a16="http://schemas.microsoft.com/office/drawing/2014/main" val="20000"/>
                    </a:ext>
                  </a:extLst>
                </a:gridCol>
                <a:gridCol w="1124184">
                  <a:extLst>
                    <a:ext uri="{9D8B030D-6E8A-4147-A177-3AD203B41FA5}">
                      <a16:colId xmlns:a16="http://schemas.microsoft.com/office/drawing/2014/main" val="20001"/>
                    </a:ext>
                  </a:extLst>
                </a:gridCol>
                <a:gridCol w="3714749">
                  <a:extLst>
                    <a:ext uri="{9D8B030D-6E8A-4147-A177-3AD203B41FA5}">
                      <a16:colId xmlns:a16="http://schemas.microsoft.com/office/drawing/2014/main" val="20002"/>
                    </a:ext>
                  </a:extLst>
                </a:gridCol>
              </a:tblGrid>
              <a:tr h="380290">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21836">
                <a:tc rowSpan="3">
                  <a:txBody>
                    <a:bodyPr/>
                    <a:lstStyle/>
                    <a:p>
                      <a:pPr algn="ctr">
                        <a:lnSpc>
                          <a:spcPct val="107000"/>
                        </a:lnSpc>
                        <a:spcAft>
                          <a:spcPts val="800"/>
                        </a:spcAft>
                      </a:pPr>
                      <a:r>
                        <a:rPr lang="en-US" sz="1400" dirty="0">
                          <a:latin typeface="Cambria" pitchFamily="18" charset="0"/>
                          <a:ea typeface="Cambria" pitchFamily="18" charset="0"/>
                        </a:rPr>
                        <a:t>Crown Plaza Hotel</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2007-2008</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3601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 hotel room furniture - interior decorations - dining tables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21836">
                <a:tc rowSpan="3">
                  <a:txBody>
                    <a:bodyPr/>
                    <a:lstStyle/>
                    <a:p>
                      <a:pPr algn="ctr" rtl="1">
                        <a:lnSpc>
                          <a:spcPct val="107000"/>
                        </a:lnSpc>
                        <a:spcAft>
                          <a:spcPts val="0"/>
                        </a:spcAft>
                      </a:pPr>
                      <a:r>
                        <a:rPr lang="en-US" sz="1400" dirty="0">
                          <a:latin typeface="Cambria" pitchFamily="18" charset="0"/>
                          <a:ea typeface="Cambria" pitchFamily="18" charset="0"/>
                        </a:rPr>
                        <a:t>Al </a:t>
                      </a:r>
                      <a:r>
                        <a:rPr lang="en-US" sz="1400" dirty="0" err="1">
                          <a:latin typeface="Cambria" pitchFamily="18" charset="0"/>
                          <a:ea typeface="Cambria" pitchFamily="18" charset="0"/>
                        </a:rPr>
                        <a:t>Ahlia</a:t>
                      </a:r>
                      <a:r>
                        <a:rPr lang="en-US" sz="1400" dirty="0">
                          <a:latin typeface="Cambria" pitchFamily="18" charset="0"/>
                          <a:ea typeface="Cambria" pitchFamily="18" charset="0"/>
                        </a:rPr>
                        <a:t> cement factory</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438479">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Interior decorations - doors - office cupboards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21836">
                <a:tc rowSpan="3">
                  <a:txBody>
                    <a:bodyPr/>
                    <a:lstStyle/>
                    <a:p>
                      <a:pPr algn="ctr" rtl="1">
                        <a:lnSpc>
                          <a:spcPct val="107000"/>
                        </a:lnSpc>
                        <a:spcAft>
                          <a:spcPts val="0"/>
                        </a:spcAft>
                      </a:pPr>
                      <a:r>
                        <a:rPr lang="en-US" sz="1400" dirty="0">
                          <a:latin typeface="Cambria" pitchFamily="18" charset="0"/>
                          <a:ea typeface="Cambria" pitchFamily="18" charset="0"/>
                        </a:rPr>
                        <a:t>Coral School</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2183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Archive rooms - office safes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21836">
                <a:tc rowSpan="3">
                  <a:txBody>
                    <a:bodyPr/>
                    <a:lstStyle/>
                    <a:p>
                      <a:pPr algn="ctr" rtl="1">
                        <a:lnSpc>
                          <a:spcPct val="107000"/>
                        </a:lnSpc>
                        <a:spcAft>
                          <a:spcPts val="0"/>
                        </a:spcAft>
                      </a:pPr>
                      <a:r>
                        <a:rPr lang="en-US" sz="1400" dirty="0">
                          <a:latin typeface="Cambria" pitchFamily="18" charset="0"/>
                          <a:ea typeface="Cambria" pitchFamily="18" charset="0"/>
                        </a:rPr>
                        <a:t>Bin Mahfouz Villas complex</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438479">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Wardrobes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1" name="Picture 70" descr="C:\Users\R\Desktop\دواليب.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45343" y="6154406"/>
            <a:ext cx="6236456" cy="4988134"/>
          </a:xfrm>
          <a:prstGeom prst="rect">
            <a:avLst/>
          </a:prstGeom>
          <a:noFill/>
          <a:ln>
            <a:noFill/>
          </a:ln>
        </p:spPr>
      </p:pic>
      <p:sp>
        <p:nvSpPr>
          <p:cNvPr id="72"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581172" y="11300179"/>
            <a:ext cx="6200627"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4245341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a:extLst>
              <a:ext uri="{FF2B5EF4-FFF2-40B4-BE49-F238E27FC236}">
                <a16:creationId xmlns:a16="http://schemas.microsoft.com/office/drawing/2014/main" id="{FF945808-3510-D541-A5C6-B7C0156DE7E5}"/>
              </a:ext>
            </a:extLst>
          </p:cNvPr>
          <p:cNvPicPr/>
          <p:nvPr/>
        </p:nvPicPr>
        <p:blipFill>
          <a:blip r:embed="rId2"/>
          <a:stretch>
            <a:fillRect/>
          </a:stretch>
        </p:blipFill>
        <p:spPr>
          <a:xfrm>
            <a:off x="6152166" y="757030"/>
            <a:ext cx="797901" cy="380340"/>
          </a:xfrm>
          <a:prstGeom prst="rect">
            <a:avLst/>
          </a:prstGeom>
        </p:spPr>
      </p:pic>
      <p:grpSp>
        <p:nvGrpSpPr>
          <p:cNvPr id="2" name="Group 38">
            <a:extLst>
              <a:ext uri="{FF2B5EF4-FFF2-40B4-BE49-F238E27FC236}">
                <a16:creationId xmlns:a16="http://schemas.microsoft.com/office/drawing/2014/main" id="{7B33903B-2BFB-3148-BE23-9E8DA2763E14}"/>
              </a:ext>
            </a:extLst>
          </p:cNvPr>
          <p:cNvGrpSpPr>
            <a:grpSpLocks/>
          </p:cNvGrpSpPr>
          <p:nvPr/>
        </p:nvGrpSpPr>
        <p:grpSpPr bwMode="auto">
          <a:xfrm>
            <a:off x="468151" y="641347"/>
            <a:ext cx="670743" cy="650256"/>
            <a:chOff x="0" y="0"/>
            <a:chExt cx="3965" cy="3975"/>
          </a:xfrm>
        </p:grpSpPr>
        <p:pic>
          <p:nvPicPr>
            <p:cNvPr id="40" name="Picture 39">
              <a:extLst>
                <a:ext uri="{FF2B5EF4-FFF2-40B4-BE49-F238E27FC236}">
                  <a16:creationId xmlns:a16="http://schemas.microsoft.com/office/drawing/2014/main" id="{11B97E6A-33BB-9043-A888-EBBC6535903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43A4262-5E94-8C4E-8BB5-21A8CDE7B2D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14F33C0-1DDB-1D44-BAD5-804F0FA83D6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FEC5DB7-EE43-E440-B28B-78C76124078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ECC24AF-B083-AC4C-8DB9-890E62B6DC4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679E3C6E-ED90-A249-9BAE-63BBCAF468F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C020E55A-1A35-E24A-9D09-882D5F4E29E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F648B79-B50A-284B-856A-1AAD8131CC5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5A05F7B-CEE4-E849-8A20-DC97F459BFF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9772FCFF-75CE-904A-A0BE-C6DEE770D36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44143ABD-9EFE-C241-8295-DE65D7AC984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126C8F7-DD75-1A4A-9BCE-BE635FC4B7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7B8AD49-B7C8-C243-9EB6-0DD597DAD03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45E7891-E516-6347-8062-2B6B3B03D6B9}"/>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5BD15BEF-6BE4-7B45-89E3-B3030F7AC1DE}"/>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64F472F-E056-E14F-937E-C9ADF0F2AF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8D52A4AD-11E2-4949-9B16-47FC4D38888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ACC93C9-2288-0D48-91C4-5A479106182A}"/>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4CE477C-F6B5-7D4B-8B64-8D2627EE9F2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6608416-AB7F-C741-8499-A2E72A1F71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1B48EA4-0391-0441-B67A-387C4B2B3ED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369E41A-3EE8-3C40-B3D9-9738BAFC1C7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9390250-0ECC-0049-835B-467D7E999AA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310A53-D62D-1F4A-BB91-FB3C0C5D8C8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9DE6869-9A3A-B349-81D7-CE4540A84471}"/>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E99A0B7-4AE8-1244-A136-71B95D31558D}"/>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79E8103-E4A5-7C47-AAEC-9445950B31C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1E45E67-7F66-EB44-9830-43C028A09F3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179C9522-7A63-164A-BE3E-20665649781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0" name="Table 69"/>
          <p:cNvGraphicFramePr>
            <a:graphicFrameLocks noGrp="1"/>
          </p:cNvGraphicFramePr>
          <p:nvPr/>
        </p:nvGraphicFramePr>
        <p:xfrm>
          <a:off x="566664" y="1915667"/>
          <a:ext cx="6215135" cy="3914946"/>
        </p:xfrm>
        <a:graphic>
          <a:graphicData uri="http://schemas.openxmlformats.org/drawingml/2006/table">
            <a:tbl>
              <a:tblPr firstRow="1" firstCol="1" bandRow="1">
                <a:tableStyleId>{5C22544A-7EE6-4342-B048-85BDC9FD1C3A}</a:tableStyleId>
              </a:tblPr>
              <a:tblGrid>
                <a:gridCol w="1376202">
                  <a:extLst>
                    <a:ext uri="{9D8B030D-6E8A-4147-A177-3AD203B41FA5}">
                      <a16:colId xmlns:a16="http://schemas.microsoft.com/office/drawing/2014/main" val="20000"/>
                    </a:ext>
                  </a:extLst>
                </a:gridCol>
                <a:gridCol w="1124184">
                  <a:extLst>
                    <a:ext uri="{9D8B030D-6E8A-4147-A177-3AD203B41FA5}">
                      <a16:colId xmlns:a16="http://schemas.microsoft.com/office/drawing/2014/main" val="20001"/>
                    </a:ext>
                  </a:extLst>
                </a:gridCol>
                <a:gridCol w="3714749">
                  <a:extLst>
                    <a:ext uri="{9D8B030D-6E8A-4147-A177-3AD203B41FA5}">
                      <a16:colId xmlns:a16="http://schemas.microsoft.com/office/drawing/2014/main" val="20002"/>
                    </a:ext>
                  </a:extLst>
                </a:gridCol>
              </a:tblGrid>
              <a:tr h="380290">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21836">
                <a:tc rowSpan="3">
                  <a:txBody>
                    <a:bodyPr/>
                    <a:lstStyle/>
                    <a:p>
                      <a:pPr algn="ctr">
                        <a:lnSpc>
                          <a:spcPct val="107000"/>
                        </a:lnSpc>
                        <a:spcAft>
                          <a:spcPts val="800"/>
                        </a:spcAft>
                      </a:pPr>
                      <a:r>
                        <a:rPr lang="en-US" sz="1400" dirty="0">
                          <a:latin typeface="Cambria" pitchFamily="18" charset="0"/>
                          <a:ea typeface="Cambria" pitchFamily="18" charset="0"/>
                        </a:rPr>
                        <a:t>Crown Plaza Hotel</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2007-2008</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3601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 hotel room furniture - interior decorations - dining tables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21836">
                <a:tc rowSpan="3">
                  <a:txBody>
                    <a:bodyPr/>
                    <a:lstStyle/>
                    <a:p>
                      <a:pPr algn="ctr" rtl="1">
                        <a:lnSpc>
                          <a:spcPct val="107000"/>
                        </a:lnSpc>
                        <a:spcAft>
                          <a:spcPts val="0"/>
                        </a:spcAft>
                      </a:pPr>
                      <a:r>
                        <a:rPr lang="en-US" sz="1400" dirty="0">
                          <a:latin typeface="Cambria" pitchFamily="18" charset="0"/>
                          <a:ea typeface="Cambria" pitchFamily="18" charset="0"/>
                        </a:rPr>
                        <a:t>Al </a:t>
                      </a:r>
                      <a:r>
                        <a:rPr lang="en-US" sz="1400" dirty="0" err="1">
                          <a:latin typeface="Cambria" pitchFamily="18" charset="0"/>
                          <a:ea typeface="Cambria" pitchFamily="18" charset="0"/>
                        </a:rPr>
                        <a:t>Ahlia</a:t>
                      </a:r>
                      <a:r>
                        <a:rPr lang="en-US" sz="1400" dirty="0">
                          <a:latin typeface="Cambria" pitchFamily="18" charset="0"/>
                          <a:ea typeface="Cambria" pitchFamily="18" charset="0"/>
                        </a:rPr>
                        <a:t> cement factory</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438479">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Interior decorations - doors - office cupboards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21836">
                <a:tc rowSpan="3">
                  <a:txBody>
                    <a:bodyPr/>
                    <a:lstStyle/>
                    <a:p>
                      <a:pPr algn="ctr" rtl="1">
                        <a:lnSpc>
                          <a:spcPct val="107000"/>
                        </a:lnSpc>
                        <a:spcAft>
                          <a:spcPts val="0"/>
                        </a:spcAft>
                      </a:pPr>
                      <a:r>
                        <a:rPr lang="en-US" sz="1400">
                          <a:latin typeface="Cambria" pitchFamily="18" charset="0"/>
                          <a:ea typeface="Cambria" pitchFamily="18" charset="0"/>
                        </a:rPr>
                        <a:t>Coral School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2183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Archive rooms - office safes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21836">
                <a:tc rowSpan="3">
                  <a:txBody>
                    <a:bodyPr/>
                    <a:lstStyle/>
                    <a:p>
                      <a:pPr algn="ctr" rtl="1">
                        <a:lnSpc>
                          <a:spcPct val="107000"/>
                        </a:lnSpc>
                        <a:spcAft>
                          <a:spcPts val="0"/>
                        </a:spcAft>
                      </a:pPr>
                      <a:r>
                        <a:rPr lang="en-US" sz="1400" dirty="0">
                          <a:latin typeface="Cambria" pitchFamily="18" charset="0"/>
                          <a:ea typeface="Cambria" pitchFamily="18" charset="0"/>
                        </a:rPr>
                        <a:t>Bin Mahfouz Villas complex</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218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438479">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Wardrobes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1" name="Picture 70" descr="C:\Users\R\Desktop\دواليب.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45343" y="6181782"/>
            <a:ext cx="6236456" cy="4977184"/>
          </a:xfrm>
          <a:prstGeom prst="rect">
            <a:avLst/>
          </a:prstGeom>
          <a:noFill/>
          <a:ln>
            <a:noFill/>
          </a:ln>
        </p:spPr>
      </p:pic>
      <p:sp>
        <p:nvSpPr>
          <p:cNvPr id="72"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581172" y="11300179"/>
            <a:ext cx="6200627"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4245341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525492" y="926043"/>
            <a:ext cx="2594749" cy="338554"/>
          </a:xfrm>
          <a:prstGeom prst="rect">
            <a:avLst/>
          </a:prstGeom>
        </p:spPr>
        <p:txBody>
          <a:bodyPr wrap="none">
            <a:spAutoFit/>
          </a:bodyPr>
          <a:lstStyle/>
          <a:p>
            <a:pPr algn="ctr"/>
            <a:r>
              <a:rPr lang="en-US" sz="1600" b="1" i="1" dirty="0">
                <a:latin typeface="Cambria" panose="02040503050406030204" pitchFamily="18" charset="0"/>
              </a:rPr>
              <a:t>Best Selection For Trading</a:t>
            </a:r>
            <a:endParaRPr lang="en-US" sz="1600" dirty="0"/>
          </a:p>
        </p:txBody>
      </p:sp>
      <p:graphicFrame>
        <p:nvGraphicFramePr>
          <p:cNvPr id="69" name="Table 68"/>
          <p:cNvGraphicFramePr>
            <a:graphicFrameLocks noGrp="1"/>
          </p:cNvGraphicFramePr>
          <p:nvPr/>
        </p:nvGraphicFramePr>
        <p:xfrm>
          <a:off x="586008" y="2105024"/>
          <a:ext cx="6112080" cy="4028555"/>
        </p:xfrm>
        <a:graphic>
          <a:graphicData uri="http://schemas.openxmlformats.org/drawingml/2006/table">
            <a:tbl>
              <a:tblPr firstRow="1" firstCol="1" bandRow="1">
                <a:tableStyleId>{5C22544A-7EE6-4342-B048-85BDC9FD1C3A}</a:tableStyleId>
              </a:tblPr>
              <a:tblGrid>
                <a:gridCol w="1701750">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3391155">
                  <a:extLst>
                    <a:ext uri="{9D8B030D-6E8A-4147-A177-3AD203B41FA5}">
                      <a16:colId xmlns:a16="http://schemas.microsoft.com/office/drawing/2014/main" val="20002"/>
                    </a:ext>
                  </a:extLst>
                </a:gridCol>
              </a:tblGrid>
              <a:tr h="313486">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182867">
                <a:tc rowSpan="3">
                  <a:txBody>
                    <a:bodyPr/>
                    <a:lstStyle/>
                    <a:p>
                      <a:pPr algn="ctr">
                        <a:lnSpc>
                          <a:spcPct val="107000"/>
                        </a:lnSpc>
                        <a:spcAft>
                          <a:spcPts val="800"/>
                        </a:spcAft>
                      </a:pPr>
                      <a:r>
                        <a:rPr lang="en-US" sz="1400" dirty="0">
                          <a:latin typeface="Cambria" pitchFamily="18" charset="0"/>
                          <a:ea typeface="Cambria" pitchFamily="18" charset="0"/>
                        </a:rPr>
                        <a:t>Offices of the General Administration of the Dar </a:t>
                      </a:r>
                      <a:r>
                        <a:rPr lang="en-US" sz="1400" dirty="0" err="1">
                          <a:latin typeface="Cambria" pitchFamily="18" charset="0"/>
                          <a:ea typeface="Cambria" pitchFamily="18" charset="0"/>
                        </a:rPr>
                        <a:t>Alhandasah</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18286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2009-2011</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559031">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Hotel room furniture - office cabins - kitchens - offices - wooden ceilings - interior decorations - doors.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182867">
                <a:tc rowSpan="3">
                  <a:txBody>
                    <a:bodyPr/>
                    <a:lstStyle/>
                    <a:p>
                      <a:pPr algn="ctr" rtl="1">
                        <a:lnSpc>
                          <a:spcPct val="107000"/>
                        </a:lnSpc>
                        <a:spcAft>
                          <a:spcPts val="0"/>
                        </a:spcAft>
                      </a:pPr>
                      <a:r>
                        <a:rPr lang="en-US" sz="1400">
                          <a:latin typeface="Cambria" pitchFamily="18" charset="0"/>
                          <a:ea typeface="Cambria" pitchFamily="18" charset="0"/>
                        </a:rPr>
                        <a:t>King Abdulaziz Hospital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18286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2009</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36145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Office cabins - doors - wooden partitions - interior decorations - reception counters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182867">
                <a:tc rowSpan="3">
                  <a:txBody>
                    <a:bodyPr/>
                    <a:lstStyle/>
                    <a:p>
                      <a:pPr algn="ctr" rtl="1">
                        <a:lnSpc>
                          <a:spcPct val="107000"/>
                        </a:lnSpc>
                        <a:spcAft>
                          <a:spcPts val="0"/>
                        </a:spcAft>
                      </a:pPr>
                      <a:r>
                        <a:rPr lang="en-US" sz="1400">
                          <a:latin typeface="Cambria" pitchFamily="18" charset="0"/>
                          <a:ea typeface="Cambria" pitchFamily="18" charset="0"/>
                        </a:rPr>
                        <a:t>Al Jawhara hotel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18286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2010</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7698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Tables - Doors - Umbrellas - Interior Decorations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182867">
                <a:tc rowSpan="3">
                  <a:txBody>
                    <a:bodyPr/>
                    <a:lstStyle/>
                    <a:p>
                      <a:pPr algn="ctr" rtl="1">
                        <a:lnSpc>
                          <a:spcPct val="107000"/>
                        </a:lnSpc>
                        <a:spcAft>
                          <a:spcPts val="0"/>
                        </a:spcAft>
                      </a:pPr>
                      <a:r>
                        <a:rPr lang="en-US" sz="1400">
                          <a:latin typeface="Cambria" pitchFamily="18" charset="0"/>
                          <a:ea typeface="Cambria" pitchFamily="18" charset="0"/>
                        </a:rPr>
                        <a:t>Dr. Ghassan Phoraon hospital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18286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2010</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36145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Clinic cabins-laboratory surfaces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0" name="Picture 69" descr="C:\Users\R\Desktop\ااا.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008" y="6413617"/>
            <a:ext cx="6112080" cy="4767250"/>
          </a:xfrm>
          <a:prstGeom prst="rect">
            <a:avLst/>
          </a:prstGeom>
          <a:noFill/>
          <a:ln>
            <a:noFill/>
          </a:ln>
        </p:spPr>
      </p:pic>
      <p:sp>
        <p:nvSpPr>
          <p:cNvPr id="71"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642718" y="11300179"/>
            <a:ext cx="6055370"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
              </a:rPr>
              <a:t>info@best-selection.net</a:t>
            </a:r>
            <a:r>
              <a:rPr lang="en-US" dirty="0"/>
              <a:t>                                                                                                                                                                                                                                                                                            </a:t>
            </a:r>
          </a:p>
        </p:txBody>
      </p:sp>
      <p:grpSp>
        <p:nvGrpSpPr>
          <p:cNvPr id="38" name="Group 38">
            <a:extLst>
              <a:ext uri="{FF2B5EF4-FFF2-40B4-BE49-F238E27FC236}">
                <a16:creationId xmlns:a16="http://schemas.microsoft.com/office/drawing/2014/main" id="{AE8566C7-F826-F24A-8F76-9E59FDBAECA0}"/>
              </a:ext>
            </a:extLst>
          </p:cNvPr>
          <p:cNvGrpSpPr>
            <a:grpSpLocks/>
          </p:cNvGrpSpPr>
          <p:nvPr/>
        </p:nvGrpSpPr>
        <p:grpSpPr bwMode="auto">
          <a:xfrm>
            <a:off x="457200" y="740508"/>
            <a:ext cx="670743" cy="650256"/>
            <a:chOff x="0" y="0"/>
            <a:chExt cx="3965" cy="3975"/>
          </a:xfrm>
        </p:grpSpPr>
        <p:pic>
          <p:nvPicPr>
            <p:cNvPr id="72" name="Picture 71">
              <a:extLst>
                <a:ext uri="{FF2B5EF4-FFF2-40B4-BE49-F238E27FC236}">
                  <a16:creationId xmlns:a16="http://schemas.microsoft.com/office/drawing/2014/main" id="{FFA6ADDA-424B-2D42-B3FD-17A7445AE6A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90BA510-F11B-DC4F-875E-35038EE60309}"/>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DC7B1D4A-8CD1-6242-A5E7-1C9EFB1875A7}"/>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FE95911A-9E7B-214B-BC2C-68F40EAE3EB7}"/>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9954EC0D-B4D9-024C-9032-DAB81F84FE8C}"/>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BFE4430-C81D-D143-8F8B-8BFFA38AC3AF}"/>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0D3A1E61-840C-FD46-A226-7BF95BD938CF}"/>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623D3C9C-3DF4-A24F-AC2B-0A9967646981}"/>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8B9F7104-2FF7-5F4B-86FA-3D70FCD1C27C}"/>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73B69B2D-FE6A-5349-9400-8CA7F1355FE5}"/>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618EB6F8-19C7-AC4F-A519-BBD0E9D7AAE4}"/>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0BA30DD6-D551-9148-B015-73CC4696954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79E84E5D-8BE2-3543-A332-88296AC23CFE}"/>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18045E03-7831-8F45-B8F3-F304037CF32F}"/>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54DC1813-B1A4-8641-8650-2C935ED21A83}"/>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77C53ACA-10C3-484B-B53B-D77464E2EE96}"/>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D448B49E-FBE8-2940-BBA8-164851F88929}"/>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70216049-29D3-E848-91DB-313277BCA6EF}"/>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6289F5F5-1ECA-914F-9CEF-01EC6C9F181E}"/>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C98EB909-B5F7-E546-AABB-FA1AB9AD01DC}"/>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84CAE04D-124F-AC41-AA2C-7E4DEFDFE806}"/>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3E555AF9-A4FE-194B-89EA-A24783941279}"/>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ECC3F852-F7B0-4143-841D-AABEC9B90013}"/>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2700F4F5-A4BA-0949-8B11-30DD6C470BCB}"/>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0E0BB283-0944-1947-9718-92AF9A7393E9}"/>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A9EFF4F5-011F-AE4D-8ECF-453B8E7EC106}"/>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841A6E4D-6E3D-A847-9F7F-964060DC4DB2}"/>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6FCC8E8E-153A-F540-B249-722C66F27936}"/>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9B900B11-C829-8949-9035-5F45665F6FDB}"/>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100">
            <a:extLst>
              <a:ext uri="{FF2B5EF4-FFF2-40B4-BE49-F238E27FC236}">
                <a16:creationId xmlns:a16="http://schemas.microsoft.com/office/drawing/2014/main" id="{C6B18620-6669-E545-989C-C620E7A937B2}"/>
              </a:ext>
            </a:extLst>
          </p:cNvPr>
          <p:cNvPicPr/>
          <p:nvPr/>
        </p:nvPicPr>
        <p:blipFill>
          <a:blip r:embed="rId33"/>
          <a:stretch>
            <a:fillRect/>
          </a:stretch>
        </p:blipFill>
        <p:spPr>
          <a:xfrm>
            <a:off x="6127028" y="808396"/>
            <a:ext cx="797901" cy="415291"/>
          </a:xfrm>
          <a:prstGeom prst="rect">
            <a:avLst/>
          </a:prstGeom>
        </p:spPr>
      </p:pic>
    </p:spTree>
    <p:extLst>
      <p:ext uri="{BB962C8B-B14F-4D97-AF65-F5344CB8AC3E}">
        <p14:creationId xmlns:p14="http://schemas.microsoft.com/office/powerpoint/2010/main" val="129019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69" name="Table 68"/>
          <p:cNvGraphicFramePr>
            <a:graphicFrameLocks noGrp="1"/>
          </p:cNvGraphicFramePr>
          <p:nvPr/>
        </p:nvGraphicFramePr>
        <p:xfrm>
          <a:off x="566665" y="2034995"/>
          <a:ext cx="6215135" cy="3936312"/>
        </p:xfrm>
        <a:graphic>
          <a:graphicData uri="http://schemas.openxmlformats.org/drawingml/2006/table">
            <a:tbl>
              <a:tblPr firstRow="1" firstCol="1" bandRow="1">
                <a:tableStyleId>{5C22544A-7EE6-4342-B048-85BDC9FD1C3A}</a:tableStyleId>
              </a:tblPr>
              <a:tblGrid>
                <a:gridCol w="1331815">
                  <a:extLst>
                    <a:ext uri="{9D8B030D-6E8A-4147-A177-3AD203B41FA5}">
                      <a16:colId xmlns:a16="http://schemas.microsoft.com/office/drawing/2014/main" val="20000"/>
                    </a:ext>
                  </a:extLst>
                </a:gridCol>
                <a:gridCol w="1130470">
                  <a:extLst>
                    <a:ext uri="{9D8B030D-6E8A-4147-A177-3AD203B41FA5}">
                      <a16:colId xmlns:a16="http://schemas.microsoft.com/office/drawing/2014/main" val="20001"/>
                    </a:ext>
                  </a:extLst>
                </a:gridCol>
                <a:gridCol w="3752850">
                  <a:extLst>
                    <a:ext uri="{9D8B030D-6E8A-4147-A177-3AD203B41FA5}">
                      <a16:colId xmlns:a16="http://schemas.microsoft.com/office/drawing/2014/main" val="20002"/>
                    </a:ext>
                  </a:extLst>
                </a:gridCol>
              </a:tblGrid>
              <a:tr h="383645">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23793">
                <a:tc rowSpan="3">
                  <a:txBody>
                    <a:bodyPr/>
                    <a:lstStyle/>
                    <a:p>
                      <a:pPr algn="ctr">
                        <a:lnSpc>
                          <a:spcPct val="107000"/>
                        </a:lnSpc>
                        <a:spcAft>
                          <a:spcPts val="800"/>
                        </a:spcAft>
                      </a:pPr>
                      <a:r>
                        <a:rPr lang="en-US" sz="1400" dirty="0">
                          <a:latin typeface="Cambria" pitchFamily="18" charset="0"/>
                          <a:ea typeface="Cambria" pitchFamily="18" charset="0"/>
                        </a:rPr>
                        <a:t>Jeddah Westin Hotel &amp; Suites</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23793">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2010-2013</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3897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Wall covering - interior decoration - hotel room furniture</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23793">
                <a:tc rowSpan="3">
                  <a:txBody>
                    <a:bodyPr/>
                    <a:lstStyle/>
                    <a:p>
                      <a:pPr algn="ctr" rtl="1">
                        <a:lnSpc>
                          <a:spcPct val="107000"/>
                        </a:lnSpc>
                        <a:spcAft>
                          <a:spcPts val="0"/>
                        </a:spcAft>
                      </a:pPr>
                      <a:r>
                        <a:rPr lang="en-US" sz="1400">
                          <a:latin typeface="Cambria" pitchFamily="18" charset="0"/>
                          <a:ea typeface="Cambria" pitchFamily="18" charset="0"/>
                        </a:rPr>
                        <a:t>Dr. Suleiman Fakih hospital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23793">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2011-2012</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44234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Wardrobe - doors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23793">
                <a:tc rowSpan="3">
                  <a:txBody>
                    <a:bodyPr/>
                    <a:lstStyle/>
                    <a:p>
                      <a:pPr algn="ctr" rtl="1">
                        <a:lnSpc>
                          <a:spcPct val="107000"/>
                        </a:lnSpc>
                        <a:spcAft>
                          <a:spcPts val="0"/>
                        </a:spcAft>
                      </a:pPr>
                      <a:r>
                        <a:rPr lang="en-US" sz="1400" dirty="0">
                          <a:latin typeface="Cambria" pitchFamily="18" charset="0"/>
                          <a:ea typeface="Cambria" pitchFamily="18" charset="0"/>
                        </a:rPr>
                        <a:t>Dar Al </a:t>
                      </a:r>
                      <a:r>
                        <a:rPr lang="en-US" sz="1400" dirty="0" err="1">
                          <a:latin typeface="Cambria" pitchFamily="18" charset="0"/>
                          <a:ea typeface="Cambria" pitchFamily="18" charset="0"/>
                        </a:rPr>
                        <a:t>Qibla</a:t>
                      </a:r>
                      <a:r>
                        <a:rPr lang="en-US" sz="1400" dirty="0">
                          <a:latin typeface="Cambria" pitchFamily="18" charset="0"/>
                          <a:ea typeface="Cambria" pitchFamily="18" charset="0"/>
                        </a:rPr>
                        <a:t> hotel</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Al-</a:t>
                      </a:r>
                      <a:r>
                        <a:rPr lang="en-US" sz="1400" dirty="0" err="1">
                          <a:latin typeface="Cambria" pitchFamily="18" charset="0"/>
                          <a:ea typeface="Cambria" pitchFamily="18" charset="0"/>
                        </a:rPr>
                        <a:t>Madinah</a:t>
                      </a:r>
                      <a:r>
                        <a:rPr lang="en-US" sz="1400" dirty="0">
                          <a:latin typeface="Cambria" pitchFamily="18" charset="0"/>
                          <a:ea typeface="Cambria" pitchFamily="18" charset="0"/>
                        </a:rPr>
                        <a:t> </a:t>
                      </a:r>
                      <a:r>
                        <a:rPr lang="en-US" sz="1400" dirty="0" err="1">
                          <a:latin typeface="Cambria" pitchFamily="18" charset="0"/>
                          <a:ea typeface="Cambria" pitchFamily="18" charset="0"/>
                        </a:rPr>
                        <a:t>Almnawarah</a:t>
                      </a:r>
                      <a:r>
                        <a:rPr lang="en-US" sz="1400" dirty="0">
                          <a:latin typeface="Cambria" pitchFamily="18" charset="0"/>
                          <a:ea typeface="Cambria" pitchFamily="18" charset="0"/>
                        </a:rPr>
                        <a:t>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23793">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2011-2013</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2379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Wardrobes - Hotel Furniture</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23793">
                <a:tc rowSpan="3">
                  <a:txBody>
                    <a:bodyPr/>
                    <a:lstStyle/>
                    <a:p>
                      <a:pPr algn="ctr" rtl="1">
                        <a:lnSpc>
                          <a:spcPct val="107000"/>
                        </a:lnSpc>
                        <a:spcAft>
                          <a:spcPts val="0"/>
                        </a:spcAft>
                      </a:pPr>
                      <a:r>
                        <a:rPr lang="en-US" sz="1400">
                          <a:latin typeface="Cambria" pitchFamily="18" charset="0"/>
                          <a:ea typeface="Cambria" pitchFamily="18" charset="0"/>
                        </a:rPr>
                        <a:t>Sheraton Hotel project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23793">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2013</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33897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Wooden decoration works in the main entrance - interior decorations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0" name="Picture 69" descr="C:\Users\R\Desktop\ابواب 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91" y="6264375"/>
            <a:ext cx="6222609" cy="4895611"/>
          </a:xfrm>
          <a:prstGeom prst="rect">
            <a:avLst/>
          </a:prstGeom>
          <a:noFill/>
          <a:ln>
            <a:noFill/>
          </a:ln>
        </p:spPr>
      </p:pic>
      <p:sp>
        <p:nvSpPr>
          <p:cNvPr id="71"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513910" y="11300179"/>
            <a:ext cx="6267889"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
              </a:rPr>
              <a:t>info@best-selection.net</a:t>
            </a:r>
            <a:r>
              <a:rPr lang="en-US" dirty="0"/>
              <a:t>                                                                                                                                                                                                                                                                                            </a:t>
            </a:r>
          </a:p>
        </p:txBody>
      </p:sp>
      <p:grpSp>
        <p:nvGrpSpPr>
          <p:cNvPr id="72" name="Group 38">
            <a:extLst>
              <a:ext uri="{FF2B5EF4-FFF2-40B4-BE49-F238E27FC236}">
                <a16:creationId xmlns:a16="http://schemas.microsoft.com/office/drawing/2014/main" id="{4239C2F1-92A0-D147-A478-303E4E76882C}"/>
              </a:ext>
            </a:extLst>
          </p:cNvPr>
          <p:cNvGrpSpPr>
            <a:grpSpLocks/>
          </p:cNvGrpSpPr>
          <p:nvPr/>
        </p:nvGrpSpPr>
        <p:grpSpPr bwMode="auto">
          <a:xfrm>
            <a:off x="457200" y="740508"/>
            <a:ext cx="670743" cy="650256"/>
            <a:chOff x="0" y="0"/>
            <a:chExt cx="3965" cy="3975"/>
          </a:xfrm>
        </p:grpSpPr>
        <p:pic>
          <p:nvPicPr>
            <p:cNvPr id="73" name="Picture 72">
              <a:extLst>
                <a:ext uri="{FF2B5EF4-FFF2-40B4-BE49-F238E27FC236}">
                  <a16:creationId xmlns:a16="http://schemas.microsoft.com/office/drawing/2014/main" id="{1DA24C75-63C1-9C4C-AEBE-A2EFB03536ED}"/>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FF5A2540-F17F-A441-996A-0180652015B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66B4A4C8-42A0-F14F-B5C6-7CC4DBFD37B8}"/>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D9D85CA-59D6-0D42-A042-BDAD9D2ABCF7}"/>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2B595FB7-AAD6-AC40-938A-A3835A8776C5}"/>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53734924-3E69-D448-A322-7BDC5B232501}"/>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2D0EA84A-1B33-CE40-82A1-CF168CDAA4D0}"/>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CA33A5E7-361D-6F46-8924-F4770A60A759}"/>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7C9F54E5-0085-8C4A-9E53-809EA0E33A96}"/>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56546E6E-FB7A-8941-969C-315835D9757F}"/>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8AF10398-C5F1-E94F-8684-4DC562F5C331}"/>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1A2F5190-6F43-B54B-AD6E-91FF9B405BD7}"/>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F1A4972A-0E53-1549-98BF-82C826289B0D}"/>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255B5BE3-50FD-484A-B632-FD4AF0A28089}"/>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B4FEBBAF-41C8-2F40-B3E9-A84B93AB70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91610FB9-D445-FE45-AAD0-39B21B293E30}"/>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C8E16791-6203-A746-940F-25027E5E37A5}"/>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52BF10FF-D7F0-1947-BF01-52B521B852D5}"/>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FC90FBDF-890B-8145-B293-C1D1B0A920E3}"/>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37BBFD64-3B30-C749-B48A-ABC3018A938A}"/>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DF770443-0675-2D4B-A825-36B8A61E4597}"/>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A274E973-194D-A24F-8186-9BF98DC202F4}"/>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25756149-5EA4-DC4C-B202-0BA3DFBE5512}"/>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B3620EF1-0C1C-BB4C-8790-81213A9D93C0}"/>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FAC5F362-7833-F040-BB24-9800D4971E16}"/>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4F3ADE2B-86DA-A240-A200-329D7AFDA2FF}"/>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0D3C71FB-98DB-D84A-BEAE-210B07F7BD8C}"/>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86B2F525-E3EF-0445-BA44-CB4850960E09}"/>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616D7B56-7114-6349-AC5D-2FE3233F4674}"/>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Picture 101">
            <a:extLst>
              <a:ext uri="{FF2B5EF4-FFF2-40B4-BE49-F238E27FC236}">
                <a16:creationId xmlns:a16="http://schemas.microsoft.com/office/drawing/2014/main" id="{70FAECAB-1B6B-EE43-AF43-9088EE31C422}"/>
              </a:ext>
            </a:extLst>
          </p:cNvPr>
          <p:cNvPicPr/>
          <p:nvPr/>
        </p:nvPicPr>
        <p:blipFill>
          <a:blip r:embed="rId33"/>
          <a:stretch>
            <a:fillRect/>
          </a:stretch>
        </p:blipFill>
        <p:spPr>
          <a:xfrm>
            <a:off x="6127028" y="825736"/>
            <a:ext cx="797901" cy="397951"/>
          </a:xfrm>
          <a:prstGeom prst="rect">
            <a:avLst/>
          </a:prstGeom>
        </p:spPr>
      </p:pic>
    </p:spTree>
    <p:extLst>
      <p:ext uri="{BB962C8B-B14F-4D97-AF65-F5344CB8AC3E}">
        <p14:creationId xmlns:p14="http://schemas.microsoft.com/office/powerpoint/2010/main" val="265093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37" name="Footer Placeholder 36">
            <a:extLst>
              <a:ext uri="{FF2B5EF4-FFF2-40B4-BE49-F238E27FC236}">
                <a16:creationId xmlns:a16="http://schemas.microsoft.com/office/drawing/2014/main" id="{65F0DD10-694D-9440-9BFA-BF77ECE8CF9A}"/>
              </a:ext>
            </a:extLst>
          </p:cNvPr>
          <p:cNvSpPr>
            <a:spLocks noGrp="1"/>
          </p:cNvSpPr>
          <p:nvPr>
            <p:ph type="ftr" sz="quarter" idx="11"/>
          </p:nvPr>
        </p:nvSpPr>
        <p:spPr>
          <a:xfrm>
            <a:off x="682064" y="11300179"/>
            <a:ext cx="6061636" cy="529871"/>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p:txBody>
      </p:sp>
      <p:graphicFrame>
        <p:nvGraphicFramePr>
          <p:cNvPr id="69" name="Table 68"/>
          <p:cNvGraphicFramePr>
            <a:graphicFrameLocks noGrp="1"/>
          </p:cNvGraphicFramePr>
          <p:nvPr/>
        </p:nvGraphicFramePr>
        <p:xfrm>
          <a:off x="704705" y="2057402"/>
          <a:ext cx="6038995" cy="3800807"/>
        </p:xfrm>
        <a:graphic>
          <a:graphicData uri="http://schemas.openxmlformats.org/drawingml/2006/table">
            <a:tbl>
              <a:tblPr firstRow="1" firstCol="1" bandRow="1">
                <a:tableStyleId>{5C22544A-7EE6-4342-B048-85BDC9FD1C3A}</a:tableStyleId>
              </a:tblPr>
              <a:tblGrid>
                <a:gridCol w="1466995">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gridCol w="3457575">
                  <a:extLst>
                    <a:ext uri="{9D8B030D-6E8A-4147-A177-3AD203B41FA5}">
                      <a16:colId xmlns:a16="http://schemas.microsoft.com/office/drawing/2014/main" val="20002"/>
                    </a:ext>
                  </a:extLst>
                </a:gridCol>
              </a:tblGrid>
              <a:tr h="347167">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02514">
                <a:tc rowSpan="3">
                  <a:txBody>
                    <a:bodyPr/>
                    <a:lstStyle/>
                    <a:p>
                      <a:pPr algn="ctr">
                        <a:lnSpc>
                          <a:spcPct val="107000"/>
                        </a:lnSpc>
                        <a:spcAft>
                          <a:spcPts val="800"/>
                        </a:spcAft>
                      </a:pPr>
                      <a:r>
                        <a:rPr lang="en-US" sz="1400" dirty="0">
                          <a:latin typeface="Cambria" pitchFamily="18" charset="0"/>
                          <a:ea typeface="Cambria" pitchFamily="18" charset="0"/>
                        </a:rPr>
                        <a:t>Hyundai Al-</a:t>
                      </a:r>
                      <a:r>
                        <a:rPr lang="en-US" sz="1400" dirty="0" err="1">
                          <a:latin typeface="Cambria" pitchFamily="18" charset="0"/>
                          <a:ea typeface="Cambria" pitchFamily="18" charset="0"/>
                        </a:rPr>
                        <a:t>Madinah</a:t>
                      </a:r>
                      <a:r>
                        <a:rPr lang="en-US" sz="1400" dirty="0">
                          <a:latin typeface="Cambria" pitchFamily="18" charset="0"/>
                          <a:ea typeface="Cambria" pitchFamily="18" charset="0"/>
                        </a:rPr>
                        <a:t> project (1S)</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Al-</a:t>
                      </a:r>
                      <a:r>
                        <a:rPr lang="en-US" sz="1400" dirty="0" err="1">
                          <a:latin typeface="Cambria" pitchFamily="18" charset="0"/>
                          <a:ea typeface="Cambria" pitchFamily="18" charset="0"/>
                        </a:rPr>
                        <a:t>Madinah</a:t>
                      </a:r>
                      <a:r>
                        <a:rPr lang="en-US" sz="1400" dirty="0">
                          <a:latin typeface="Cambria" pitchFamily="18" charset="0"/>
                          <a:ea typeface="Cambria" pitchFamily="18" charset="0"/>
                        </a:rPr>
                        <a:t> </a:t>
                      </a:r>
                      <a:r>
                        <a:rPr lang="en-US" sz="1400" dirty="0" err="1">
                          <a:latin typeface="Cambria" pitchFamily="18" charset="0"/>
                          <a:ea typeface="Cambria" pitchFamily="18" charset="0"/>
                        </a:rPr>
                        <a:t>Almnawarah</a:t>
                      </a:r>
                      <a:r>
                        <a:rPr lang="en-US" sz="1400" dirty="0">
                          <a:latin typeface="Cambria" pitchFamily="18" charset="0"/>
                          <a:ea typeface="Cambria" pitchFamily="18" charset="0"/>
                        </a:rPr>
                        <a:t>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0251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2013</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06744">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All woodwork (doors - Laundries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02514">
                <a:tc rowSpan="3">
                  <a:txBody>
                    <a:bodyPr/>
                    <a:lstStyle/>
                    <a:p>
                      <a:pPr algn="ctr" rtl="1">
                        <a:lnSpc>
                          <a:spcPct val="107000"/>
                        </a:lnSpc>
                        <a:spcAft>
                          <a:spcPts val="0"/>
                        </a:spcAft>
                      </a:pPr>
                      <a:r>
                        <a:rPr lang="en-US" sz="1400" dirty="0">
                          <a:latin typeface="Cambria" pitchFamily="18" charset="0"/>
                          <a:ea typeface="Cambria" pitchFamily="18" charset="0"/>
                        </a:rPr>
                        <a:t>Hyundai Al-</a:t>
                      </a:r>
                      <a:r>
                        <a:rPr lang="en-US" sz="1400" dirty="0" err="1">
                          <a:latin typeface="Cambria" pitchFamily="18" charset="0"/>
                          <a:ea typeface="Cambria" pitchFamily="18" charset="0"/>
                        </a:rPr>
                        <a:t>Madinah</a:t>
                      </a:r>
                      <a:r>
                        <a:rPr lang="en-US" sz="1400" dirty="0">
                          <a:latin typeface="Cambria" pitchFamily="18" charset="0"/>
                          <a:ea typeface="Cambria" pitchFamily="18" charset="0"/>
                        </a:rPr>
                        <a:t> </a:t>
                      </a:r>
                      <a:r>
                        <a:rPr lang="en-US" sz="1400" dirty="0" err="1">
                          <a:latin typeface="Cambria" pitchFamily="18" charset="0"/>
                          <a:ea typeface="Cambria" pitchFamily="18" charset="0"/>
                        </a:rPr>
                        <a:t>Hejrah</a:t>
                      </a:r>
                      <a:r>
                        <a:rPr lang="en-US" sz="1400" dirty="0">
                          <a:latin typeface="Cambria" pitchFamily="18" charset="0"/>
                          <a:ea typeface="Cambria" pitchFamily="18" charset="0"/>
                        </a:rPr>
                        <a:t> Project-3S</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Al-</a:t>
                      </a:r>
                      <a:r>
                        <a:rPr lang="en-US" sz="1400" dirty="0" err="1">
                          <a:latin typeface="Cambria" pitchFamily="18" charset="0"/>
                          <a:ea typeface="Cambria" pitchFamily="18" charset="0"/>
                        </a:rPr>
                        <a:t>Madinah</a:t>
                      </a:r>
                      <a:r>
                        <a:rPr lang="en-US" sz="1400" dirty="0">
                          <a:latin typeface="Cambria" pitchFamily="18" charset="0"/>
                          <a:ea typeface="Cambria" pitchFamily="18" charset="0"/>
                        </a:rPr>
                        <a:t> </a:t>
                      </a:r>
                      <a:r>
                        <a:rPr lang="en-US" sz="1400" dirty="0" err="1">
                          <a:latin typeface="Cambria" pitchFamily="18" charset="0"/>
                          <a:ea typeface="Cambria" pitchFamily="18" charset="0"/>
                        </a:rPr>
                        <a:t>Almnawarah</a:t>
                      </a:r>
                      <a:r>
                        <a:rPr lang="en-US" sz="1400" dirty="0">
                          <a:latin typeface="Cambria" pitchFamily="18" charset="0"/>
                          <a:ea typeface="Cambria" pitchFamily="18" charset="0"/>
                        </a:rPr>
                        <a:t>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0251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2013</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423782">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All woodwork (doors - Laundries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02514">
                <a:tc rowSpan="3">
                  <a:txBody>
                    <a:bodyPr/>
                    <a:lstStyle/>
                    <a:p>
                      <a:pPr algn="ctr" rtl="1">
                        <a:lnSpc>
                          <a:spcPct val="107000"/>
                        </a:lnSpc>
                        <a:spcAft>
                          <a:spcPts val="0"/>
                        </a:spcAft>
                      </a:pPr>
                      <a:r>
                        <a:rPr lang="en-US" sz="1400">
                          <a:latin typeface="Cambria" pitchFamily="18" charset="0"/>
                          <a:ea typeface="Cambria" pitchFamily="18" charset="0"/>
                        </a:rPr>
                        <a:t>Hyundai Al-Bassami Project-3S</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 KAUST</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0251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2013</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40028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All woodwork (doors - Laundries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02514">
                <a:tc rowSpan="3">
                  <a:txBody>
                    <a:bodyPr/>
                    <a:lstStyle/>
                    <a:p>
                      <a:pPr algn="ctr" rtl="1">
                        <a:lnSpc>
                          <a:spcPct val="107000"/>
                        </a:lnSpc>
                        <a:spcAft>
                          <a:spcPts val="0"/>
                        </a:spcAft>
                      </a:pPr>
                      <a:r>
                        <a:rPr lang="en-US" sz="1400" dirty="0">
                          <a:latin typeface="Cambria" pitchFamily="18" charset="0"/>
                          <a:ea typeface="Cambria" pitchFamily="18" charset="0"/>
                        </a:rPr>
                        <a:t>Saudi Electricity Company</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0251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2014</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40028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Display tables - counters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0" name="Picture 69" descr="C:\Users\R\Desktop\اا.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824" y="6224282"/>
            <a:ext cx="6130876" cy="4764755"/>
          </a:xfrm>
          <a:prstGeom prst="rect">
            <a:avLst/>
          </a:prstGeom>
          <a:noFill/>
          <a:ln>
            <a:noFill/>
          </a:ln>
        </p:spPr>
      </p:pic>
      <p:grpSp>
        <p:nvGrpSpPr>
          <p:cNvPr id="71" name="Group 38">
            <a:extLst>
              <a:ext uri="{FF2B5EF4-FFF2-40B4-BE49-F238E27FC236}">
                <a16:creationId xmlns:a16="http://schemas.microsoft.com/office/drawing/2014/main" id="{E26595A3-1F20-914C-9433-275D75357775}"/>
              </a:ext>
            </a:extLst>
          </p:cNvPr>
          <p:cNvGrpSpPr>
            <a:grpSpLocks/>
          </p:cNvGrpSpPr>
          <p:nvPr/>
        </p:nvGrpSpPr>
        <p:grpSpPr bwMode="auto">
          <a:xfrm>
            <a:off x="457200" y="740508"/>
            <a:ext cx="670743" cy="650256"/>
            <a:chOff x="0" y="0"/>
            <a:chExt cx="3965" cy="3975"/>
          </a:xfrm>
        </p:grpSpPr>
        <p:pic>
          <p:nvPicPr>
            <p:cNvPr id="72" name="Picture 71">
              <a:extLst>
                <a:ext uri="{FF2B5EF4-FFF2-40B4-BE49-F238E27FC236}">
                  <a16:creationId xmlns:a16="http://schemas.microsoft.com/office/drawing/2014/main" id="{6EAB9593-FA41-3540-92A2-8809E7FED42F}"/>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BAE2F762-A8AE-0C42-819E-873E5E7FC2A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235CF889-6E49-3E4F-A6EC-C10E50A9F996}"/>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AFDFF8A5-B78F-DE4E-8116-39C5862A177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C0EA875F-BE63-7E44-996A-5D8115EFB020}"/>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F347F5A8-1E34-1144-AC4B-A6C0434593FC}"/>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476CAD1D-868D-A642-9CC5-F0B2CF61FA10}"/>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D38EE777-7D1A-4242-AA9C-1AF4ACB8C44B}"/>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3074C82E-16EF-5842-884B-4DF21B786B24}"/>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770ADD68-9221-DD45-BE21-2AA178E8D112}"/>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75E7E3BC-CBCF-1B4D-8A65-288E80E56941}"/>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42DC85AE-8E80-0748-B308-9CBE1DF7FB33}"/>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026C1B5D-7F6D-2A45-A413-45C78E88F056}"/>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5D3C5EAC-0721-7A47-BA5E-2C72AE9A6D21}"/>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70CE1036-7B1F-6B41-B86F-61AEBDCFA277}"/>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3C7639A3-EB37-EA44-BBEF-604D32D9D9B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530AC689-7DBF-DC4F-8554-AAE353E04908}"/>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DEF065AF-DE89-3240-B57C-D05F36AF7618}"/>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6C2253F7-6A03-CD49-A405-79BF3F68C572}"/>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6F3D9886-46FD-BC49-9253-97BB1E9DF22D}"/>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094EA84E-E2CB-684E-8730-2AF4EE3FEDDA}"/>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80FFC966-F595-4E4A-B123-F6EE0CE1F7D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6E3FC32E-6FA0-3A47-8902-93406BE53002}"/>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AF0A9AC9-B05A-044A-82A9-C534B5711476}"/>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70A3B513-0B4F-2C40-9227-3A5657301AC4}"/>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425B4E8D-797E-0844-BF6B-DC1248EE8DB9}"/>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5EEA9CF2-BF05-704B-86FC-B4863F3FED1E}"/>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D3C5DF24-4600-DF4D-A785-1B8CA492732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2E33454F-609A-0944-A884-19696173C3DF}"/>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100">
            <a:extLst>
              <a:ext uri="{FF2B5EF4-FFF2-40B4-BE49-F238E27FC236}">
                <a16:creationId xmlns:a16="http://schemas.microsoft.com/office/drawing/2014/main" id="{08C140C0-27A4-C74A-ABAA-5AAA62ACA049}"/>
              </a:ext>
            </a:extLst>
          </p:cNvPr>
          <p:cNvPicPr/>
          <p:nvPr/>
        </p:nvPicPr>
        <p:blipFill>
          <a:blip r:embed="rId33"/>
          <a:stretch>
            <a:fillRect/>
          </a:stretch>
        </p:blipFill>
        <p:spPr>
          <a:xfrm>
            <a:off x="6127028" y="825736"/>
            <a:ext cx="797901" cy="397951"/>
          </a:xfrm>
          <a:prstGeom prst="rect">
            <a:avLst/>
          </a:prstGeom>
        </p:spPr>
      </p:pic>
    </p:spTree>
    <p:extLst>
      <p:ext uri="{BB962C8B-B14F-4D97-AF65-F5344CB8AC3E}">
        <p14:creationId xmlns:p14="http://schemas.microsoft.com/office/powerpoint/2010/main" val="188483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69" name="Table 68"/>
          <p:cNvGraphicFramePr>
            <a:graphicFrameLocks noGrp="1"/>
          </p:cNvGraphicFramePr>
          <p:nvPr/>
        </p:nvGraphicFramePr>
        <p:xfrm>
          <a:off x="470608" y="1895990"/>
          <a:ext cx="6225467" cy="4238743"/>
        </p:xfrm>
        <a:graphic>
          <a:graphicData uri="http://schemas.openxmlformats.org/drawingml/2006/table">
            <a:tbl>
              <a:tblPr firstRow="1" firstCol="1" bandRow="1">
                <a:tableStyleId>{5C22544A-7EE6-4342-B048-85BDC9FD1C3A}</a:tableStyleId>
              </a:tblPr>
              <a:tblGrid>
                <a:gridCol w="1334029">
                  <a:extLst>
                    <a:ext uri="{9D8B030D-6E8A-4147-A177-3AD203B41FA5}">
                      <a16:colId xmlns:a16="http://schemas.microsoft.com/office/drawing/2014/main" val="20000"/>
                    </a:ext>
                  </a:extLst>
                </a:gridCol>
                <a:gridCol w="1033813">
                  <a:extLst>
                    <a:ext uri="{9D8B030D-6E8A-4147-A177-3AD203B41FA5}">
                      <a16:colId xmlns:a16="http://schemas.microsoft.com/office/drawing/2014/main" val="20001"/>
                    </a:ext>
                  </a:extLst>
                </a:gridCol>
                <a:gridCol w="3857625">
                  <a:extLst>
                    <a:ext uri="{9D8B030D-6E8A-4147-A177-3AD203B41FA5}">
                      <a16:colId xmlns:a16="http://schemas.microsoft.com/office/drawing/2014/main" val="20002"/>
                    </a:ext>
                  </a:extLst>
                </a:gridCol>
              </a:tblGrid>
              <a:tr h="392635">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29037">
                <a:tc rowSpan="3">
                  <a:txBody>
                    <a:bodyPr/>
                    <a:lstStyle/>
                    <a:p>
                      <a:pPr algn="ctr">
                        <a:lnSpc>
                          <a:spcPct val="107000"/>
                        </a:lnSpc>
                        <a:spcAft>
                          <a:spcPts val="800"/>
                        </a:spcAft>
                      </a:pPr>
                      <a:r>
                        <a:rPr lang="en-US" sz="1400" dirty="0">
                          <a:latin typeface="Cambria" pitchFamily="18" charset="0"/>
                          <a:ea typeface="Cambria" pitchFamily="18" charset="0"/>
                        </a:rPr>
                        <a:t>Lexus Al-</a:t>
                      </a:r>
                      <a:r>
                        <a:rPr lang="en-US" sz="1400" dirty="0" err="1">
                          <a:latin typeface="Cambria" pitchFamily="18" charset="0"/>
                          <a:ea typeface="Cambria" pitchFamily="18" charset="0"/>
                        </a:rPr>
                        <a:t>Madinah</a:t>
                      </a:r>
                      <a:r>
                        <a:rPr lang="en-US" sz="1400" dirty="0">
                          <a:latin typeface="Cambria" pitchFamily="18" charset="0"/>
                          <a:ea typeface="Cambria" pitchFamily="18" charset="0"/>
                        </a:rPr>
                        <a:t> Road</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2903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2014</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69383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Interior decorations - reception counters - wall cabins - buffet - wooden partitions - artificial marble countertops with Laundries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29037">
                <a:tc rowSpan="3">
                  <a:txBody>
                    <a:bodyPr/>
                    <a:lstStyle/>
                    <a:p>
                      <a:pPr algn="ctr" rtl="1">
                        <a:lnSpc>
                          <a:spcPct val="107000"/>
                        </a:lnSpc>
                        <a:spcAft>
                          <a:spcPts val="0"/>
                        </a:spcAft>
                      </a:pPr>
                      <a:r>
                        <a:rPr lang="en-US" sz="1400">
                          <a:latin typeface="Cambria" pitchFamily="18" charset="0"/>
                          <a:ea typeface="Cambria" pitchFamily="18" charset="0"/>
                        </a:rPr>
                        <a:t>Al Jawhara stadium</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 </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2903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2015</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22903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Interior decorations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29037">
                <a:tc rowSpan="3">
                  <a:txBody>
                    <a:bodyPr/>
                    <a:lstStyle/>
                    <a:p>
                      <a:pPr algn="ctr" rtl="1">
                        <a:lnSpc>
                          <a:spcPct val="107000"/>
                        </a:lnSpc>
                        <a:spcAft>
                          <a:spcPts val="0"/>
                        </a:spcAft>
                      </a:pPr>
                      <a:r>
                        <a:rPr lang="en-US" sz="1400">
                          <a:latin typeface="Cambria" pitchFamily="18" charset="0"/>
                          <a:ea typeface="Cambria" pitchFamily="18" charset="0"/>
                        </a:rPr>
                        <a:t>KAUST </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 KAUST</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2903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2015</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346918">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Interior decorations - doors - wall coverings - reception counters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29037">
                <a:tc rowSpan="3">
                  <a:txBody>
                    <a:bodyPr/>
                    <a:lstStyle/>
                    <a:p>
                      <a:pPr algn="ctr" rtl="1">
                        <a:lnSpc>
                          <a:spcPct val="107000"/>
                        </a:lnSpc>
                        <a:spcAft>
                          <a:spcPts val="0"/>
                        </a:spcAft>
                      </a:pPr>
                      <a:r>
                        <a:rPr lang="en-US" sz="1400">
                          <a:latin typeface="Cambria" pitchFamily="18" charset="0"/>
                          <a:ea typeface="Cambria" pitchFamily="18" charset="0"/>
                        </a:rPr>
                        <a:t>Al-Sherbetli village</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2903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2015</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2903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0" name="Picture 69" descr="C:\Users\R\Desktop\ديكو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523" y="6409146"/>
            <a:ext cx="6197551" cy="4640310"/>
          </a:xfrm>
          <a:prstGeom prst="rect">
            <a:avLst/>
          </a:prstGeom>
          <a:noFill/>
          <a:ln>
            <a:noFill/>
          </a:ln>
        </p:spPr>
      </p:pic>
      <p:sp>
        <p:nvSpPr>
          <p:cNvPr id="71" name="Footer Placeholder 36">
            <a:extLst>
              <a:ext uri="{FF2B5EF4-FFF2-40B4-BE49-F238E27FC236}">
                <a16:creationId xmlns:a16="http://schemas.microsoft.com/office/drawing/2014/main" id="{65F0DD10-694D-9440-9BFA-BF77ECE8CF9A}"/>
              </a:ext>
            </a:extLst>
          </p:cNvPr>
          <p:cNvSpPr>
            <a:spLocks noGrp="1"/>
          </p:cNvSpPr>
          <p:nvPr>
            <p:ph type="ftr" sz="quarter" idx="11"/>
          </p:nvPr>
        </p:nvSpPr>
        <p:spPr>
          <a:xfrm>
            <a:off x="498523" y="11300179"/>
            <a:ext cx="6197552"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
              </a:rPr>
              <a:t>info@best-selection.net</a:t>
            </a:r>
            <a:r>
              <a:rPr lang="en-US" dirty="0"/>
              <a:t>                                                                                                                                                                                                                                                                                            </a:t>
            </a:r>
          </a:p>
          <a:p>
            <a:endParaRPr lang="en-US" dirty="0"/>
          </a:p>
        </p:txBody>
      </p:sp>
      <p:grpSp>
        <p:nvGrpSpPr>
          <p:cNvPr id="72" name="Group 38">
            <a:extLst>
              <a:ext uri="{FF2B5EF4-FFF2-40B4-BE49-F238E27FC236}">
                <a16:creationId xmlns:a16="http://schemas.microsoft.com/office/drawing/2014/main" id="{9EE72093-DF49-AE4C-B904-704445ED0D59}"/>
              </a:ext>
            </a:extLst>
          </p:cNvPr>
          <p:cNvGrpSpPr>
            <a:grpSpLocks/>
          </p:cNvGrpSpPr>
          <p:nvPr/>
        </p:nvGrpSpPr>
        <p:grpSpPr bwMode="auto">
          <a:xfrm>
            <a:off x="457200" y="740508"/>
            <a:ext cx="670743" cy="650256"/>
            <a:chOff x="0" y="0"/>
            <a:chExt cx="3965" cy="3975"/>
          </a:xfrm>
        </p:grpSpPr>
        <p:pic>
          <p:nvPicPr>
            <p:cNvPr id="73" name="Picture 72">
              <a:extLst>
                <a:ext uri="{FF2B5EF4-FFF2-40B4-BE49-F238E27FC236}">
                  <a16:creationId xmlns:a16="http://schemas.microsoft.com/office/drawing/2014/main" id="{B64922D9-922E-7841-8993-1170BC0B000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12524080-A698-924D-8CE5-76136786318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B69597E9-C81D-7747-A384-950BB2AC0097}"/>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D20E9AE0-172E-CB47-95E5-8E097C334380}"/>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D6B5992F-83A0-9848-944D-A9A229B26304}"/>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88338E92-F19D-644C-8C3B-4B0CF766F0F0}"/>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B0DE6C75-D3EE-8347-93AC-016DFBD59444}"/>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28572E34-743A-6140-970E-924851106EED}"/>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DFAFAA98-B724-1947-9CBC-7960B01F616A}"/>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631D7FAD-1680-1842-9141-3755D5F01780}"/>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CA19C940-0564-934C-9A84-D0EC696739B2}"/>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3D6B689B-6CD7-F842-BE06-17D9017ADCB9}"/>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90695178-A3BA-534B-ABE3-1DFC0E56058F}"/>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6A18343D-A34D-734E-8169-D2DD1A17203B}"/>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E6758421-E510-2940-ABE0-ED9B00E5C59F}"/>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F078BC40-1611-ED45-9101-A4B8A6AC04C1}"/>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6A723354-9572-E94C-A28E-B88E3DE1660C}"/>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842AA9AC-01E5-3E45-B6AC-07E90EC2FE90}"/>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F447E4D9-B162-7F4F-B546-FF1CD8DAE538}"/>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9F257E2E-AFB0-C740-8BC1-042042A2D6C1}"/>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4DF88419-AB19-614B-A082-43F83F8CAB8F}"/>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0B2E9AA3-C276-694E-89F2-243CF22007BE}"/>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8789A203-61FA-9E43-B50C-B49A7DA06803}"/>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92F9D188-A998-EC44-BB02-3F214A7F4D17}"/>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ACA0FA6D-FF6A-1348-BB3B-47A54C4555DB}"/>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36B382C-AC72-9344-A87F-9F348C7BC134}"/>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862CE5F0-E67B-9F40-9EFF-43349AEBA047}"/>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66287A9F-ADF1-D74D-ABA5-60EF94DDAD0A}"/>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DFE87B6F-D7E3-4F42-BB29-CC5A961D0B31}"/>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Picture 101">
            <a:extLst>
              <a:ext uri="{FF2B5EF4-FFF2-40B4-BE49-F238E27FC236}">
                <a16:creationId xmlns:a16="http://schemas.microsoft.com/office/drawing/2014/main" id="{DE539D75-9A38-7145-9F22-D1DB473B1162}"/>
              </a:ext>
            </a:extLst>
          </p:cNvPr>
          <p:cNvPicPr/>
          <p:nvPr/>
        </p:nvPicPr>
        <p:blipFill>
          <a:blip r:embed="rId33"/>
          <a:stretch>
            <a:fillRect/>
          </a:stretch>
        </p:blipFill>
        <p:spPr>
          <a:xfrm>
            <a:off x="6127028" y="888124"/>
            <a:ext cx="797901" cy="335563"/>
          </a:xfrm>
          <a:prstGeom prst="rect">
            <a:avLst/>
          </a:prstGeom>
        </p:spPr>
      </p:pic>
    </p:spTree>
    <p:extLst>
      <p:ext uri="{BB962C8B-B14F-4D97-AF65-F5344CB8AC3E}">
        <p14:creationId xmlns:p14="http://schemas.microsoft.com/office/powerpoint/2010/main" val="2219944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69" name="Footer Placeholder 36">
            <a:extLst>
              <a:ext uri="{FF2B5EF4-FFF2-40B4-BE49-F238E27FC236}">
                <a16:creationId xmlns:a16="http://schemas.microsoft.com/office/drawing/2014/main" id="{65F0DD10-694D-9440-9BFA-BF77ECE8CF9A}"/>
              </a:ext>
            </a:extLst>
          </p:cNvPr>
          <p:cNvSpPr>
            <a:spLocks noGrp="1"/>
          </p:cNvSpPr>
          <p:nvPr>
            <p:ph type="ftr" sz="quarter" idx="11"/>
          </p:nvPr>
        </p:nvSpPr>
        <p:spPr>
          <a:xfrm>
            <a:off x="704705" y="11344275"/>
            <a:ext cx="5837765" cy="622124"/>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p:txBody>
      </p:sp>
      <p:graphicFrame>
        <p:nvGraphicFramePr>
          <p:cNvPr id="71" name="Table 70"/>
          <p:cNvGraphicFramePr>
            <a:graphicFrameLocks noGrp="1"/>
          </p:cNvGraphicFramePr>
          <p:nvPr/>
        </p:nvGraphicFramePr>
        <p:xfrm>
          <a:off x="457200" y="1962150"/>
          <a:ext cx="6467728" cy="4247724"/>
        </p:xfrm>
        <a:graphic>
          <a:graphicData uri="http://schemas.openxmlformats.org/drawingml/2006/table">
            <a:tbl>
              <a:tblPr firstRow="1" firstCol="1" bandRow="1">
                <a:tableStyleId>{5C22544A-7EE6-4342-B048-85BDC9FD1C3A}</a:tableStyleId>
              </a:tblPr>
              <a:tblGrid>
                <a:gridCol w="1385942">
                  <a:extLst>
                    <a:ext uri="{9D8B030D-6E8A-4147-A177-3AD203B41FA5}">
                      <a16:colId xmlns:a16="http://schemas.microsoft.com/office/drawing/2014/main" val="20000"/>
                    </a:ext>
                  </a:extLst>
                </a:gridCol>
                <a:gridCol w="1042933">
                  <a:extLst>
                    <a:ext uri="{9D8B030D-6E8A-4147-A177-3AD203B41FA5}">
                      <a16:colId xmlns:a16="http://schemas.microsoft.com/office/drawing/2014/main" val="20001"/>
                    </a:ext>
                  </a:extLst>
                </a:gridCol>
                <a:gridCol w="4038853">
                  <a:extLst>
                    <a:ext uri="{9D8B030D-6E8A-4147-A177-3AD203B41FA5}">
                      <a16:colId xmlns:a16="http://schemas.microsoft.com/office/drawing/2014/main" val="20002"/>
                    </a:ext>
                  </a:extLst>
                </a:gridCol>
              </a:tblGrid>
              <a:tr h="337520">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196887">
                <a:tc rowSpan="3">
                  <a:txBody>
                    <a:bodyPr/>
                    <a:lstStyle/>
                    <a:p>
                      <a:pPr algn="ctr">
                        <a:lnSpc>
                          <a:spcPct val="107000"/>
                        </a:lnSpc>
                        <a:spcAft>
                          <a:spcPts val="800"/>
                        </a:spcAft>
                      </a:pPr>
                      <a:r>
                        <a:rPr lang="en-US" sz="1400" dirty="0">
                          <a:latin typeface="Cambria" pitchFamily="18" charset="0"/>
                          <a:ea typeface="Cambria" pitchFamily="18" charset="0"/>
                        </a:rPr>
                        <a:t>Dr. </a:t>
                      </a:r>
                      <a:r>
                        <a:rPr lang="en-US" sz="1400" dirty="0" err="1">
                          <a:latin typeface="Cambria" pitchFamily="18" charset="0"/>
                          <a:ea typeface="Cambria" pitchFamily="18" charset="0"/>
                        </a:rPr>
                        <a:t>Samir</a:t>
                      </a:r>
                      <a:r>
                        <a:rPr lang="en-US" sz="1400" dirty="0">
                          <a:latin typeface="Cambria" pitchFamily="18" charset="0"/>
                          <a:ea typeface="Cambria" pitchFamily="18" charset="0"/>
                        </a:rPr>
                        <a:t> </a:t>
                      </a:r>
                      <a:r>
                        <a:rPr lang="en-US" sz="1400" dirty="0" err="1">
                          <a:latin typeface="Cambria" pitchFamily="18" charset="0"/>
                          <a:ea typeface="Cambria" pitchFamily="18" charset="0"/>
                        </a:rPr>
                        <a:t>Abbas</a:t>
                      </a:r>
                      <a:r>
                        <a:rPr lang="en-US" sz="1400" dirty="0">
                          <a:latin typeface="Cambria" pitchFamily="18" charset="0"/>
                          <a:ea typeface="Cambria" pitchFamily="18" charset="0"/>
                        </a:rPr>
                        <a:t> hospital</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196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2016 up to 2018</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44733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Reception desks - artificial marble surfaces - fireproof doors - beauty center - internal and external pharmacy</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196887">
                <a:tc rowSpan="3">
                  <a:txBody>
                    <a:bodyPr/>
                    <a:lstStyle/>
                    <a:p>
                      <a:pPr algn="ctr" rtl="1">
                        <a:lnSpc>
                          <a:spcPct val="107000"/>
                        </a:lnSpc>
                        <a:spcAft>
                          <a:spcPts val="0"/>
                        </a:spcAft>
                      </a:pPr>
                      <a:r>
                        <a:rPr lang="en-US" sz="1400">
                          <a:latin typeface="Cambria" pitchFamily="18" charset="0"/>
                          <a:ea typeface="Cambria" pitchFamily="18" charset="0"/>
                        </a:rPr>
                        <a:t>Lexus of Al-Amal street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 – Al-Amal Street</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196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2016</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59644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Interior decorations - reception counters - wall cabins - buffet - wooden partitions - artificial marble countertops with Laundries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196887">
                <a:tc rowSpan="3">
                  <a:txBody>
                    <a:bodyPr/>
                    <a:lstStyle/>
                    <a:p>
                      <a:pPr algn="ctr" rtl="1">
                        <a:lnSpc>
                          <a:spcPct val="107000"/>
                        </a:lnSpc>
                        <a:spcAft>
                          <a:spcPts val="0"/>
                        </a:spcAft>
                      </a:pPr>
                      <a:r>
                        <a:rPr lang="en-US" sz="1400">
                          <a:latin typeface="Cambria" pitchFamily="18" charset="0"/>
                          <a:ea typeface="Cambria" pitchFamily="18" charset="0"/>
                        </a:rPr>
                        <a:t>SABIC project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 KAUST</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196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2016</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9822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Interior decorations - doors - wall coverings - reception counter</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196887">
                <a:tc rowSpan="3">
                  <a:txBody>
                    <a:bodyPr/>
                    <a:lstStyle/>
                    <a:p>
                      <a:pPr algn="ctr" rtl="1">
                        <a:lnSpc>
                          <a:spcPct val="107000"/>
                        </a:lnSpc>
                        <a:spcAft>
                          <a:spcPts val="0"/>
                        </a:spcAft>
                      </a:pPr>
                      <a:r>
                        <a:rPr lang="en-US" sz="1400">
                          <a:latin typeface="Cambria" pitchFamily="18" charset="0"/>
                          <a:ea typeface="Cambria" pitchFamily="18" charset="0"/>
                        </a:rPr>
                        <a:t>SABIC project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 - KAUST</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196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2016</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9822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Interior decorations - doors - wall coverings - reception counter</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2" name="Picture 71" descr="C:\Users\R\Desktop\ديكور1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389376"/>
            <a:ext cx="6467728" cy="4692933"/>
          </a:xfrm>
          <a:prstGeom prst="rect">
            <a:avLst/>
          </a:prstGeom>
          <a:noFill/>
          <a:ln>
            <a:noFill/>
          </a:ln>
        </p:spPr>
      </p:pic>
      <p:grpSp>
        <p:nvGrpSpPr>
          <p:cNvPr id="70" name="Group 38">
            <a:extLst>
              <a:ext uri="{FF2B5EF4-FFF2-40B4-BE49-F238E27FC236}">
                <a16:creationId xmlns:a16="http://schemas.microsoft.com/office/drawing/2014/main" id="{0F443F9A-06E0-CF4C-BE8A-F1F4A7D5A4E0}"/>
              </a:ext>
            </a:extLst>
          </p:cNvPr>
          <p:cNvGrpSpPr>
            <a:grpSpLocks/>
          </p:cNvGrpSpPr>
          <p:nvPr/>
        </p:nvGrpSpPr>
        <p:grpSpPr bwMode="auto">
          <a:xfrm>
            <a:off x="457200" y="740508"/>
            <a:ext cx="670743" cy="650256"/>
            <a:chOff x="0" y="0"/>
            <a:chExt cx="3965" cy="3975"/>
          </a:xfrm>
        </p:grpSpPr>
        <p:pic>
          <p:nvPicPr>
            <p:cNvPr id="73" name="Picture 72">
              <a:extLst>
                <a:ext uri="{FF2B5EF4-FFF2-40B4-BE49-F238E27FC236}">
                  <a16:creationId xmlns:a16="http://schemas.microsoft.com/office/drawing/2014/main" id="{87A23DDF-103C-784A-9977-BF906C65F2B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BD40DD81-66ED-0547-B622-5C1DF8E02AD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C6FDC203-4175-0443-8BB9-DA48C7ACE9E6}"/>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2120A7C6-7324-E543-BA01-26AC7FE3D339}"/>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0E581BC5-04C0-734B-BA6C-6E64A552358B}"/>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A8F03B85-98BE-1A44-A17D-E8576C55D6C2}"/>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892471DD-BA54-6D43-B003-611E4B839DCC}"/>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28A02324-CC42-C347-94C6-6B3C952CD11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8215372E-01A2-DF45-8979-7250611EF4B2}"/>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A8F5650A-5454-CD45-9537-15435E398ED5}"/>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1A305D50-B4D7-E34C-BA38-7220FABF35D5}"/>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49A807F-A8C1-7E4C-9222-FE049BFC5056}"/>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FC1EB41A-AB79-2549-878C-64C46827289E}"/>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8217ED19-4E33-2145-8E03-A198B8EA4AF9}"/>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59E195FA-F2F3-F348-8B49-747236B0BD1A}"/>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D3E4A559-BE48-3D4C-8E2F-1E1B95BC7CF1}"/>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D1262F6A-5D9D-784C-8A23-75D73CE3DE6E}"/>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A1411F31-A7F2-8141-A766-76D4CA1311CC}"/>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4F127335-9E7F-6E4F-969C-2A29D556B4FD}"/>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DAF1E1A6-9B4A-474F-88F8-374090FBE939}"/>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666752E5-C564-EA4F-85AF-ACB580AC12FC}"/>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2B2F6CE3-90EF-F04B-8D02-814E65D0D5E7}"/>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F5C03BCB-3482-3440-BB4D-0C24F4BA2F88}"/>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BD53D99D-7CA3-E44C-98AA-6480F2BE1B5D}"/>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319D65BA-96F2-BF4A-8620-CA891266D6D2}"/>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969ED3E-BF68-B74F-8E79-ACBF036EF5CB}"/>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26840599-7D40-FD4B-A7E0-C067C1AD9DD6}"/>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78E6D8BA-68F9-6D48-BD88-4FEB82505EC2}"/>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BD6BE84E-40AC-9E45-BEBC-FB1A7465F416}"/>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Picture 101">
            <a:extLst>
              <a:ext uri="{FF2B5EF4-FFF2-40B4-BE49-F238E27FC236}">
                <a16:creationId xmlns:a16="http://schemas.microsoft.com/office/drawing/2014/main" id="{87E9F96F-CBDC-7045-80FC-64E21F97ABE5}"/>
              </a:ext>
            </a:extLst>
          </p:cNvPr>
          <p:cNvPicPr/>
          <p:nvPr/>
        </p:nvPicPr>
        <p:blipFill>
          <a:blip r:embed="rId33"/>
          <a:stretch>
            <a:fillRect/>
          </a:stretch>
        </p:blipFill>
        <p:spPr>
          <a:xfrm>
            <a:off x="6127028" y="888124"/>
            <a:ext cx="797901" cy="335563"/>
          </a:xfrm>
          <a:prstGeom prst="rect">
            <a:avLst/>
          </a:prstGeom>
        </p:spPr>
      </p:pic>
    </p:spTree>
    <p:extLst>
      <p:ext uri="{BB962C8B-B14F-4D97-AF65-F5344CB8AC3E}">
        <p14:creationId xmlns:p14="http://schemas.microsoft.com/office/powerpoint/2010/main" val="4177090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37"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778340" y="11542889"/>
            <a:ext cx="5837765"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graphicFrame>
        <p:nvGraphicFramePr>
          <p:cNvPr id="69" name="Table 68"/>
          <p:cNvGraphicFramePr>
            <a:graphicFrameLocks noGrp="1"/>
          </p:cNvGraphicFramePr>
          <p:nvPr/>
        </p:nvGraphicFramePr>
        <p:xfrm>
          <a:off x="682064" y="2034992"/>
          <a:ext cx="6109262" cy="3828013"/>
        </p:xfrm>
        <a:graphic>
          <a:graphicData uri="http://schemas.openxmlformats.org/drawingml/2006/table">
            <a:tbl>
              <a:tblPr firstRow="1" firstCol="1" bandRow="1">
                <a:tableStyleId>{5C22544A-7EE6-4342-B048-85BDC9FD1C3A}</a:tableStyleId>
              </a:tblPr>
              <a:tblGrid>
                <a:gridCol w="1718236">
                  <a:extLst>
                    <a:ext uri="{9D8B030D-6E8A-4147-A177-3AD203B41FA5}">
                      <a16:colId xmlns:a16="http://schemas.microsoft.com/office/drawing/2014/main" val="20000"/>
                    </a:ext>
                  </a:extLst>
                </a:gridCol>
                <a:gridCol w="962025">
                  <a:extLst>
                    <a:ext uri="{9D8B030D-6E8A-4147-A177-3AD203B41FA5}">
                      <a16:colId xmlns:a16="http://schemas.microsoft.com/office/drawing/2014/main" val="20001"/>
                    </a:ext>
                  </a:extLst>
                </a:gridCol>
                <a:gridCol w="3429001">
                  <a:extLst>
                    <a:ext uri="{9D8B030D-6E8A-4147-A177-3AD203B41FA5}">
                      <a16:colId xmlns:a16="http://schemas.microsoft.com/office/drawing/2014/main" val="20002"/>
                    </a:ext>
                  </a:extLst>
                </a:gridCol>
              </a:tblGrid>
              <a:tr h="364949">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12887">
                <a:tc rowSpan="3">
                  <a:txBody>
                    <a:bodyPr/>
                    <a:lstStyle/>
                    <a:p>
                      <a:pPr algn="ctr">
                        <a:lnSpc>
                          <a:spcPct val="107000"/>
                        </a:lnSpc>
                        <a:spcAft>
                          <a:spcPts val="800"/>
                        </a:spcAft>
                      </a:pPr>
                      <a:r>
                        <a:rPr lang="en-US" sz="1400" dirty="0" err="1">
                          <a:latin typeface="Cambria" pitchFamily="18" charset="0"/>
                          <a:ea typeface="Cambria" pitchFamily="18" charset="0"/>
                        </a:rPr>
                        <a:t>Taraf</a:t>
                      </a:r>
                      <a:r>
                        <a:rPr lang="en-US" sz="1400" dirty="0">
                          <a:latin typeface="Cambria" pitchFamily="18" charset="0"/>
                          <a:ea typeface="Cambria" pitchFamily="18" charset="0"/>
                        </a:rPr>
                        <a:t> -2-</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Yanbu</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12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2017</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2245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Interior decorations - hotel furniture - reception counters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12887">
                <a:tc rowSpan="3">
                  <a:txBody>
                    <a:bodyPr/>
                    <a:lstStyle/>
                    <a:p>
                      <a:pPr algn="ctr" rtl="1">
                        <a:lnSpc>
                          <a:spcPct val="107000"/>
                        </a:lnSpc>
                        <a:spcAft>
                          <a:spcPts val="0"/>
                        </a:spcAft>
                      </a:pPr>
                      <a:r>
                        <a:rPr lang="en-US" sz="1400">
                          <a:latin typeface="Cambria" pitchFamily="18" charset="0"/>
                          <a:ea typeface="Cambria" pitchFamily="18" charset="0"/>
                        </a:rPr>
                        <a:t>Al-Amal Hospital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Yanbu</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12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2017</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32245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Reception counters - parquet - doors - laboratory cabins - handrails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12887">
                <a:tc rowSpan="3">
                  <a:txBody>
                    <a:bodyPr/>
                    <a:lstStyle/>
                    <a:p>
                      <a:pPr algn="ctr" rtl="1">
                        <a:lnSpc>
                          <a:spcPct val="107000"/>
                        </a:lnSpc>
                        <a:spcAft>
                          <a:spcPts val="0"/>
                        </a:spcAft>
                      </a:pPr>
                      <a:r>
                        <a:rPr lang="en-US" sz="1400" dirty="0">
                          <a:latin typeface="Cambria" pitchFamily="18" charset="0"/>
                          <a:ea typeface="Cambria" pitchFamily="18" charset="0"/>
                        </a:rPr>
                        <a:t>Saudi consult</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12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2018</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1288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12887">
                <a:tc rowSpan="3">
                  <a:txBody>
                    <a:bodyPr/>
                    <a:lstStyle/>
                    <a:p>
                      <a:pPr algn="ctr" rtl="1">
                        <a:lnSpc>
                          <a:spcPct val="107000"/>
                        </a:lnSpc>
                        <a:spcAft>
                          <a:spcPts val="0"/>
                        </a:spcAft>
                      </a:pPr>
                      <a:r>
                        <a:rPr lang="en-US" sz="1400">
                          <a:latin typeface="Cambria" pitchFamily="18" charset="0"/>
                          <a:ea typeface="Cambria" pitchFamily="18" charset="0"/>
                        </a:rPr>
                        <a:t>Ismail Abu Dawood company</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1288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2018-2019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42079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Interior decorations - kitchens - doors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0" name="Picture 69" descr="C:\Users\R\Desktop\استقبال.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063" y="6286621"/>
            <a:ext cx="6109263" cy="4888771"/>
          </a:xfrm>
          <a:prstGeom prst="rect">
            <a:avLst/>
          </a:prstGeom>
          <a:noFill/>
          <a:ln>
            <a:noFill/>
          </a:ln>
        </p:spPr>
      </p:pic>
      <p:grpSp>
        <p:nvGrpSpPr>
          <p:cNvPr id="71" name="Group 38">
            <a:extLst>
              <a:ext uri="{FF2B5EF4-FFF2-40B4-BE49-F238E27FC236}">
                <a16:creationId xmlns:a16="http://schemas.microsoft.com/office/drawing/2014/main" id="{64522FE0-B877-F84B-975B-28E162F19D0D}"/>
              </a:ext>
            </a:extLst>
          </p:cNvPr>
          <p:cNvGrpSpPr>
            <a:grpSpLocks/>
          </p:cNvGrpSpPr>
          <p:nvPr/>
        </p:nvGrpSpPr>
        <p:grpSpPr bwMode="auto">
          <a:xfrm>
            <a:off x="457200" y="740508"/>
            <a:ext cx="670743" cy="650256"/>
            <a:chOff x="0" y="0"/>
            <a:chExt cx="3965" cy="3975"/>
          </a:xfrm>
        </p:grpSpPr>
        <p:pic>
          <p:nvPicPr>
            <p:cNvPr id="72" name="Picture 71">
              <a:extLst>
                <a:ext uri="{FF2B5EF4-FFF2-40B4-BE49-F238E27FC236}">
                  <a16:creationId xmlns:a16="http://schemas.microsoft.com/office/drawing/2014/main" id="{CC40591D-2216-924B-95E7-E545453C26D6}"/>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241DE99-8894-A444-887E-2E44307AF539}"/>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0395CFC4-52A4-D245-8A68-3E1F6FEC4056}"/>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4B17304C-1777-E644-8026-4088B872C673}"/>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A602A84-5942-1F4C-9895-68E86C2CB6FF}"/>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F8AE0CAD-4A4C-8D40-94F5-BAB23CB89686}"/>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75ED83A6-EBA9-CD42-9565-B4EC2CD6E3F3}"/>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63266D27-C6CF-F04A-8D92-3291F6BA8A9E}"/>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E5959D40-E52C-0A42-918D-2F658D34CAE0}"/>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5F2BEAEA-110F-DF40-A481-6E9F687D9252}"/>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338B4754-51B6-374B-B9FE-45745DD38582}"/>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73D42BB1-AC7F-3B4B-AE64-E9E57CFC9C8D}"/>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2801044B-5B7A-2049-8C85-9B081AD662E7}"/>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DFE2C9C0-6990-4547-B2F2-8B9208C30BC8}"/>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BD2608A8-1D44-844E-BA61-DDC7ED40EA2B}"/>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55AF2D04-5DD5-3541-8FAA-9F604603AB2A}"/>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E3002D9B-018A-FB48-A299-44236E9D5400}"/>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1B3DEF36-82F8-A24B-9D9C-9D9842FBA38B}"/>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C14B510C-223B-334C-BB2E-D8D6F594FBE9}"/>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3435E06E-F7CE-C54A-8CD3-23E90C80A757}"/>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156328E1-FF60-2046-9876-C4E4495C93D1}"/>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628F0DA4-E761-DC41-9449-D9A486818927}"/>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AF752EBB-044F-B647-9947-2CCF4FA73952}"/>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E16CD8DA-DB97-E44F-B5C7-026FF3B3741C}"/>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9C8E0601-7E3D-4F42-917B-B3DD31A49EBE}"/>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052C23E-3788-5242-B9DA-48D9D328598C}"/>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B02E55C0-69AB-D64C-87ED-1AB1E1E71695}"/>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BEF4AFA2-4A5B-D14A-AEA6-81A03AFAA74E}"/>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FE49B9D3-8B6C-FA43-8FD0-0A5859A08C48}"/>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100">
            <a:extLst>
              <a:ext uri="{FF2B5EF4-FFF2-40B4-BE49-F238E27FC236}">
                <a16:creationId xmlns:a16="http://schemas.microsoft.com/office/drawing/2014/main" id="{129AB66D-BCC7-4B44-8870-3D4F53EEA7F9}"/>
              </a:ext>
            </a:extLst>
          </p:cNvPr>
          <p:cNvPicPr/>
          <p:nvPr/>
        </p:nvPicPr>
        <p:blipFill>
          <a:blip r:embed="rId33"/>
          <a:stretch>
            <a:fillRect/>
          </a:stretch>
        </p:blipFill>
        <p:spPr>
          <a:xfrm>
            <a:off x="6127028" y="888124"/>
            <a:ext cx="797901" cy="335563"/>
          </a:xfrm>
          <a:prstGeom prst="rect">
            <a:avLst/>
          </a:prstGeom>
        </p:spPr>
      </p:pic>
    </p:spTree>
    <p:extLst>
      <p:ext uri="{BB962C8B-B14F-4D97-AF65-F5344CB8AC3E}">
        <p14:creationId xmlns:p14="http://schemas.microsoft.com/office/powerpoint/2010/main" val="1941579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35AD43-4951-514F-9E5D-40061BC241F3}"/>
              </a:ext>
            </a:extLst>
          </p:cNvPr>
          <p:cNvSpPr>
            <a:spLocks noGrp="1"/>
          </p:cNvSpPr>
          <p:nvPr>
            <p:ph type="subTitle"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37" name="Footer Placeholder 36">
            <a:extLst>
              <a:ext uri="{FF2B5EF4-FFF2-40B4-BE49-F238E27FC236}">
                <a16:creationId xmlns:a16="http://schemas.microsoft.com/office/drawing/2014/main" id="{D127B5D4-9D4C-654F-91FF-A8C24AFB8796}"/>
              </a:ext>
            </a:extLst>
          </p:cNvPr>
          <p:cNvSpPr>
            <a:spLocks noGrp="1"/>
          </p:cNvSpPr>
          <p:nvPr>
            <p:ph type="ftr" sz="quarter" idx="11"/>
          </p:nvPr>
        </p:nvSpPr>
        <p:spPr>
          <a:xfrm>
            <a:off x="559191" y="11300179"/>
            <a:ext cx="6056914"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
              </a:rPr>
              <a:t>info@best-selection.net</a:t>
            </a:r>
            <a:endParaRPr lang="en-US" dirty="0"/>
          </a:p>
        </p:txBody>
      </p:sp>
      <p:graphicFrame>
        <p:nvGraphicFramePr>
          <p:cNvPr id="69" name="Table 68"/>
          <p:cNvGraphicFramePr>
            <a:graphicFrameLocks noGrp="1"/>
          </p:cNvGraphicFramePr>
          <p:nvPr/>
        </p:nvGraphicFramePr>
        <p:xfrm>
          <a:off x="513911" y="2009775"/>
          <a:ext cx="6286500" cy="3815888"/>
        </p:xfrm>
        <a:graphic>
          <a:graphicData uri="http://schemas.openxmlformats.org/drawingml/2006/table">
            <a:tbl>
              <a:tblPr firstRow="1" firstCol="1" bandRow="1">
                <a:tableStyleId>{5C22544A-7EE6-4342-B048-85BDC9FD1C3A}</a:tableStyleId>
              </a:tblPr>
              <a:tblGrid>
                <a:gridCol w="1347108">
                  <a:extLst>
                    <a:ext uri="{9D8B030D-6E8A-4147-A177-3AD203B41FA5}">
                      <a16:colId xmlns:a16="http://schemas.microsoft.com/office/drawing/2014/main" val="20000"/>
                    </a:ext>
                  </a:extLst>
                </a:gridCol>
                <a:gridCol w="1063156">
                  <a:extLst>
                    <a:ext uri="{9D8B030D-6E8A-4147-A177-3AD203B41FA5}">
                      <a16:colId xmlns:a16="http://schemas.microsoft.com/office/drawing/2014/main" val="20001"/>
                    </a:ext>
                  </a:extLst>
                </a:gridCol>
                <a:gridCol w="3876236">
                  <a:extLst>
                    <a:ext uri="{9D8B030D-6E8A-4147-A177-3AD203B41FA5}">
                      <a16:colId xmlns:a16="http://schemas.microsoft.com/office/drawing/2014/main" val="20002"/>
                    </a:ext>
                  </a:extLst>
                </a:gridCol>
              </a:tblGrid>
              <a:tr h="362248">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11312">
                <a:tc rowSpan="3">
                  <a:txBody>
                    <a:bodyPr/>
                    <a:lstStyle/>
                    <a:p>
                      <a:pPr algn="ctr">
                        <a:lnSpc>
                          <a:spcPct val="107000"/>
                        </a:lnSpc>
                        <a:spcAft>
                          <a:spcPts val="800"/>
                        </a:spcAft>
                      </a:pPr>
                      <a:r>
                        <a:rPr lang="en-US" sz="1400" dirty="0">
                          <a:latin typeface="Cambria" pitchFamily="18" charset="0"/>
                          <a:ea typeface="Cambria" pitchFamily="18" charset="0"/>
                        </a:rPr>
                        <a:t>Royal Commission Mosques</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Yanbu</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11312">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2018</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20069">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Sheathing walls - pulpit - wooden balustrade - interior decorations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11312">
                <a:tc rowSpan="3">
                  <a:txBody>
                    <a:bodyPr/>
                    <a:lstStyle/>
                    <a:p>
                      <a:pPr algn="ctr" rtl="1">
                        <a:lnSpc>
                          <a:spcPct val="107000"/>
                        </a:lnSpc>
                        <a:spcAft>
                          <a:spcPts val="0"/>
                        </a:spcAft>
                      </a:pPr>
                      <a:r>
                        <a:rPr lang="en-US" sz="1400">
                          <a:latin typeface="Cambria" pitchFamily="18" charset="0"/>
                          <a:ea typeface="Cambria" pitchFamily="18" charset="0"/>
                        </a:rPr>
                        <a:t>KAUST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11312">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2019</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211312">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Reception counters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11312">
                <a:tc rowSpan="3">
                  <a:txBody>
                    <a:bodyPr/>
                    <a:lstStyle/>
                    <a:p>
                      <a:pPr algn="ctr" rtl="1">
                        <a:lnSpc>
                          <a:spcPct val="107000"/>
                        </a:lnSpc>
                        <a:spcAft>
                          <a:spcPts val="0"/>
                        </a:spcAft>
                      </a:pPr>
                      <a:r>
                        <a:rPr lang="en-US" sz="1400">
                          <a:latin typeface="Cambria" pitchFamily="18" charset="0"/>
                          <a:ea typeface="Cambria" pitchFamily="18" charset="0"/>
                        </a:rPr>
                        <a:t>Montana water company</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11312">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41767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Display counters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11312">
                <a:tc rowSpan="3">
                  <a:txBody>
                    <a:bodyPr/>
                    <a:lstStyle/>
                    <a:p>
                      <a:pPr algn="ctr" rtl="1">
                        <a:lnSpc>
                          <a:spcPct val="107000"/>
                        </a:lnSpc>
                        <a:spcAft>
                          <a:spcPts val="0"/>
                        </a:spcAft>
                      </a:pPr>
                      <a:r>
                        <a:rPr lang="en-US" sz="1400">
                          <a:latin typeface="Cambria" pitchFamily="18" charset="0"/>
                          <a:ea typeface="Cambria" pitchFamily="18" charset="0"/>
                        </a:rPr>
                        <a:t>Beach district Villas complex</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11312">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2019</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41767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Doors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0" name="Picture 69" descr="C:\Users\R\Desktop\خشب.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524" y="6227805"/>
            <a:ext cx="6426405" cy="4859979"/>
          </a:xfrm>
          <a:prstGeom prst="rect">
            <a:avLst/>
          </a:prstGeom>
          <a:noFill/>
          <a:ln>
            <a:noFill/>
          </a:ln>
        </p:spPr>
      </p:pic>
      <p:grpSp>
        <p:nvGrpSpPr>
          <p:cNvPr id="71" name="Group 38">
            <a:extLst>
              <a:ext uri="{FF2B5EF4-FFF2-40B4-BE49-F238E27FC236}">
                <a16:creationId xmlns:a16="http://schemas.microsoft.com/office/drawing/2014/main" id="{D936B003-D45A-6A47-8FEA-C8DDAE9F6CF8}"/>
              </a:ext>
            </a:extLst>
          </p:cNvPr>
          <p:cNvGrpSpPr>
            <a:grpSpLocks/>
          </p:cNvGrpSpPr>
          <p:nvPr/>
        </p:nvGrpSpPr>
        <p:grpSpPr bwMode="auto">
          <a:xfrm>
            <a:off x="457200" y="740508"/>
            <a:ext cx="670743" cy="650256"/>
            <a:chOff x="0" y="0"/>
            <a:chExt cx="3965" cy="3975"/>
          </a:xfrm>
        </p:grpSpPr>
        <p:pic>
          <p:nvPicPr>
            <p:cNvPr id="72" name="Picture 71">
              <a:extLst>
                <a:ext uri="{FF2B5EF4-FFF2-40B4-BE49-F238E27FC236}">
                  <a16:creationId xmlns:a16="http://schemas.microsoft.com/office/drawing/2014/main" id="{4649828B-41AB-1B4C-9B21-177B5B8459B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A7DAB943-34BD-7445-A771-3A12CE400401}"/>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2B54A979-EA31-2649-814B-E74F07F58874}"/>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E3BE423D-E1F1-F741-B01B-83DDAABEF26A}"/>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C71E780-5EEA-3A4C-93F9-76D4FF325550}"/>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A4E24A59-862F-1E4F-892F-4755AA36261F}"/>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E036B871-C8DE-1E40-BD12-3AEEBFC41F4C}"/>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FAD3566B-B240-AE4E-8634-7A4FEC5CDD6E}"/>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BFA0058A-6149-3B4A-B172-427A94DF6888}"/>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1AD00BC9-ECB1-FB49-9DB7-E70C048D1E02}"/>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D0EA9B80-CCAD-544C-90E4-E9C13B460692}"/>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26C34354-4530-004B-8F17-8FCD3373499F}"/>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F9A4C0DC-335B-9B43-9232-DB576FF8DE40}"/>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EE07E650-8990-3743-AB3D-A6FC5E710D1B}"/>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577F0BD2-BB8B-4B41-BBF7-EC7C1B3A9D53}"/>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591DC92-B872-7544-AE64-65E8A070BF97}"/>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0A705B2E-857A-7F42-89E3-9590AD9AEC4A}"/>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64137253-6192-FD43-B6A6-08DC40CF528C}"/>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7FD507A2-BA26-1A4F-9742-6F0FFA9BD12C}"/>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48556B66-7D69-7240-8A91-9589A6FF8FA7}"/>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3F9113C3-B60B-CA48-B8C3-363B58F24A95}"/>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BF0DFF90-B7F6-6647-8935-CA0E063619A8}"/>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C84959F5-72F1-F649-8CBF-9A055675DA09}"/>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BBF1C24F-37F4-FF47-9F4C-44079C71F77F}"/>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DD512F98-71C9-CA47-936B-67E8CE13D2AF}"/>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4C686C4C-385A-F74B-8E21-86D0024F62D9}"/>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EEF25420-300A-7E40-91CE-038038BB682A}"/>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D515BA43-6909-534B-A5EA-94F71D4DDDAE}"/>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EEFEF1A8-91C5-384A-A5BF-DD8907E20076}"/>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100">
            <a:extLst>
              <a:ext uri="{FF2B5EF4-FFF2-40B4-BE49-F238E27FC236}">
                <a16:creationId xmlns:a16="http://schemas.microsoft.com/office/drawing/2014/main" id="{510BDB08-FA1D-1243-AEAF-C4372CFB5170}"/>
              </a:ext>
            </a:extLst>
          </p:cNvPr>
          <p:cNvPicPr/>
          <p:nvPr/>
        </p:nvPicPr>
        <p:blipFill>
          <a:blip r:embed="rId34"/>
          <a:stretch>
            <a:fillRect/>
          </a:stretch>
        </p:blipFill>
        <p:spPr>
          <a:xfrm>
            <a:off x="6127028" y="888124"/>
            <a:ext cx="797901" cy="335563"/>
          </a:xfrm>
          <a:prstGeom prst="rect">
            <a:avLst/>
          </a:prstGeom>
        </p:spPr>
      </p:pic>
    </p:spTree>
    <p:extLst>
      <p:ext uri="{BB962C8B-B14F-4D97-AF65-F5344CB8AC3E}">
        <p14:creationId xmlns:p14="http://schemas.microsoft.com/office/powerpoint/2010/main" val="1660732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519836" y="11677650"/>
            <a:ext cx="6521589" cy="514350"/>
          </a:xfrm>
        </p:spPr>
        <p:txBody>
          <a:bodyPr/>
          <a:lstStyle/>
          <a:p>
            <a:r>
              <a:rPr lang="en-US" dirty="0"/>
              <a:t>Best Selection Company for trading CR 4030306191 </a:t>
            </a:r>
            <a:r>
              <a:rPr lang="en-US" dirty="0" err="1"/>
              <a:t>WhatsApp</a:t>
            </a:r>
            <a:r>
              <a:rPr lang="en-US" dirty="0"/>
              <a:t> +966-506677062                               Email Address : </a:t>
            </a:r>
            <a:r>
              <a:rPr lang="en-US" dirty="0">
                <a:hlinkClick r:id="rId3"/>
              </a:rPr>
              <a:t>info@best-selection.net</a:t>
            </a:r>
            <a:r>
              <a:rPr lang="en-US" dirty="0"/>
              <a:t>                                                                                                                                                                                                                                                                                            </a:t>
            </a:r>
          </a:p>
          <a:p>
            <a:endParaRPr lang="en-US" dirty="0"/>
          </a:p>
          <a:p>
            <a:endParaRPr lang="en-US" dirty="0"/>
          </a:p>
        </p:txBody>
      </p:sp>
      <p:graphicFrame>
        <p:nvGraphicFramePr>
          <p:cNvPr id="6" name="Table 5"/>
          <p:cNvGraphicFramePr>
            <a:graphicFrameLocks noGrp="1"/>
          </p:cNvGraphicFramePr>
          <p:nvPr/>
        </p:nvGraphicFramePr>
        <p:xfrm>
          <a:off x="764910" y="1971672"/>
          <a:ext cx="5988315" cy="4111875"/>
        </p:xfrm>
        <a:graphic>
          <a:graphicData uri="http://schemas.openxmlformats.org/drawingml/2006/table">
            <a:tbl>
              <a:tblPr firstRow="1" firstCol="1" bandRow="1">
                <a:tableStyleId>{5C22544A-7EE6-4342-B048-85BDC9FD1C3A}</a:tableStyleId>
              </a:tblPr>
              <a:tblGrid>
                <a:gridCol w="1082940">
                  <a:extLst>
                    <a:ext uri="{9D8B030D-6E8A-4147-A177-3AD203B41FA5}">
                      <a16:colId xmlns:a16="http://schemas.microsoft.com/office/drawing/2014/main" val="20000"/>
                    </a:ext>
                  </a:extLst>
                </a:gridCol>
                <a:gridCol w="1000125">
                  <a:extLst>
                    <a:ext uri="{9D8B030D-6E8A-4147-A177-3AD203B41FA5}">
                      <a16:colId xmlns:a16="http://schemas.microsoft.com/office/drawing/2014/main" val="20001"/>
                    </a:ext>
                  </a:extLst>
                </a:gridCol>
                <a:gridCol w="3905250">
                  <a:extLst>
                    <a:ext uri="{9D8B030D-6E8A-4147-A177-3AD203B41FA5}">
                      <a16:colId xmlns:a16="http://schemas.microsoft.com/office/drawing/2014/main" val="20002"/>
                    </a:ext>
                  </a:extLst>
                </a:gridCol>
              </a:tblGrid>
              <a:tr h="414268">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41657">
                <a:tc rowSpan="3">
                  <a:txBody>
                    <a:bodyPr/>
                    <a:lstStyle/>
                    <a:p>
                      <a:pPr algn="ctr" rtl="1">
                        <a:lnSpc>
                          <a:spcPct val="107000"/>
                        </a:lnSpc>
                        <a:spcAft>
                          <a:spcPts val="0"/>
                        </a:spcAft>
                      </a:pPr>
                      <a:r>
                        <a:rPr lang="en-US" sz="1400" dirty="0" err="1">
                          <a:latin typeface="Cambria" pitchFamily="18" charset="0"/>
                          <a:ea typeface="Cambria" pitchFamily="18" charset="0"/>
                        </a:rPr>
                        <a:t>Yanbu</a:t>
                      </a:r>
                      <a:r>
                        <a:rPr lang="en-US" sz="1400" dirty="0">
                          <a:latin typeface="Cambria" pitchFamily="18" charset="0"/>
                          <a:ea typeface="Cambria" pitchFamily="18" charset="0"/>
                        </a:rPr>
                        <a:t> Industrial</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Yanbu</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4165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Joint works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24165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Shades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41657">
                <a:tc rowSpan="3">
                  <a:txBody>
                    <a:bodyPr/>
                    <a:lstStyle/>
                    <a:p>
                      <a:pPr algn="ctr" rtl="1">
                        <a:lnSpc>
                          <a:spcPct val="107000"/>
                        </a:lnSpc>
                        <a:spcAft>
                          <a:spcPts val="0"/>
                        </a:spcAft>
                      </a:pPr>
                      <a:r>
                        <a:rPr lang="en-US" sz="1400">
                          <a:latin typeface="Cambria" pitchFamily="18" charset="0"/>
                          <a:ea typeface="Cambria" pitchFamily="18" charset="0"/>
                        </a:rPr>
                        <a:t>Aramco</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err="1">
                          <a:latin typeface="Cambria" pitchFamily="18" charset="0"/>
                          <a:ea typeface="Cambria" pitchFamily="18" charset="0"/>
                        </a:rPr>
                        <a:t>Yanbu</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4165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Joint works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44437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Laundries - artificial marble countertops - meeting room</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41657">
                <a:tc rowSpan="3">
                  <a:txBody>
                    <a:bodyPr/>
                    <a:lstStyle/>
                    <a:p>
                      <a:pPr algn="ctr" rtl="1">
                        <a:lnSpc>
                          <a:spcPct val="107000"/>
                        </a:lnSpc>
                        <a:spcAft>
                          <a:spcPts val="0"/>
                        </a:spcAft>
                      </a:pPr>
                      <a:r>
                        <a:rPr lang="en-US" sz="1400">
                          <a:latin typeface="Cambria" pitchFamily="18" charset="0"/>
                          <a:ea typeface="Cambria" pitchFamily="18" charset="0"/>
                        </a:rPr>
                        <a:t>Samref</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err="1">
                          <a:latin typeface="Cambria" pitchFamily="18" charset="0"/>
                          <a:ea typeface="Cambria" pitchFamily="18" charset="0"/>
                        </a:rPr>
                        <a:t>Yanbu</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4165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Joint works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4165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Doors-kitchens - wardrobes - handrails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41657">
                <a:tc rowSpan="3">
                  <a:txBody>
                    <a:bodyPr/>
                    <a:lstStyle/>
                    <a:p>
                      <a:pPr algn="ctr" rtl="1">
                        <a:lnSpc>
                          <a:spcPct val="107000"/>
                        </a:lnSpc>
                        <a:spcAft>
                          <a:spcPts val="0"/>
                        </a:spcAft>
                      </a:pPr>
                      <a:r>
                        <a:rPr lang="en-US" sz="1400">
                          <a:latin typeface="Cambria" pitchFamily="18" charset="0"/>
                          <a:ea typeface="Cambria" pitchFamily="18" charset="0"/>
                        </a:rPr>
                        <a:t>Yanbu</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err="1">
                          <a:latin typeface="Cambria" pitchFamily="18" charset="0"/>
                          <a:ea typeface="Cambria" pitchFamily="18" charset="0"/>
                        </a:rPr>
                        <a:t>Yanbu</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41657">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Joint works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41657">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Villa </a:t>
                      </a:r>
                      <a:r>
                        <a:rPr lang="en-GB" sz="1400" dirty="0">
                          <a:latin typeface="Cambria" pitchFamily="18" charset="0"/>
                          <a:ea typeface="Cambria" pitchFamily="18" charset="0"/>
                        </a:rPr>
                        <a:t>Shades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sp>
        <p:nvSpPr>
          <p:cNvPr id="38" name="Rectangle 37"/>
          <p:cNvSpPr/>
          <p:nvPr/>
        </p:nvSpPr>
        <p:spPr>
          <a:xfrm>
            <a:off x="2197726" y="1065665"/>
            <a:ext cx="2897523"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9" name="Picture 38" descr="C:\Users\R\Desktop\خشب 0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953" y="6380719"/>
            <a:ext cx="5940375" cy="4843361"/>
          </a:xfrm>
          <a:prstGeom prst="rect">
            <a:avLst/>
          </a:prstGeom>
          <a:noFill/>
          <a:ln>
            <a:noFill/>
          </a:ln>
        </p:spPr>
      </p:pic>
      <p:grpSp>
        <p:nvGrpSpPr>
          <p:cNvPr id="40" name="Group 38">
            <a:extLst>
              <a:ext uri="{FF2B5EF4-FFF2-40B4-BE49-F238E27FC236}">
                <a16:creationId xmlns:a16="http://schemas.microsoft.com/office/drawing/2014/main" id="{A3EE5656-70D9-2B4E-B837-8954DB44DFAB}"/>
              </a:ext>
            </a:extLst>
          </p:cNvPr>
          <p:cNvGrpSpPr>
            <a:grpSpLocks/>
          </p:cNvGrpSpPr>
          <p:nvPr/>
        </p:nvGrpSpPr>
        <p:grpSpPr bwMode="auto">
          <a:xfrm>
            <a:off x="457200" y="740508"/>
            <a:ext cx="670743" cy="650256"/>
            <a:chOff x="0" y="0"/>
            <a:chExt cx="3965" cy="3975"/>
          </a:xfrm>
        </p:grpSpPr>
        <p:pic>
          <p:nvPicPr>
            <p:cNvPr id="41" name="Picture 40">
              <a:extLst>
                <a:ext uri="{FF2B5EF4-FFF2-40B4-BE49-F238E27FC236}">
                  <a16:creationId xmlns:a16="http://schemas.microsoft.com/office/drawing/2014/main" id="{2F40FA18-6310-F04A-A1BA-6C1675BD8696}"/>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74B06E20-E5FF-BA43-AC4B-57727B0C2D24}"/>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1E252DB3-A05C-C742-BC63-B8F6CCB93006}"/>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D14A16B-EC8C-B942-BAF2-F28AADB4FD6D}"/>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749D4ED5-03CE-D342-ACD2-DA743F08CC43}"/>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5B516B51-AFC5-D040-9B80-75C6130DB0F7}"/>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11FDA2E5-B206-014F-AA36-DDE41BE1C8F5}"/>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6E9CE3CC-2BB6-4645-BC62-538C0B3046BA}"/>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8BC6A6D-2DCB-FE4D-8FFE-B987588C48BD}"/>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6C791CBE-7E7F-FD4F-9B16-9316BF7F6E70}"/>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9DB58054-3699-B744-AFBF-9BF99F2749AB}"/>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539CAE8E-B533-9E41-B682-838BAF80B967}"/>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52C4173-A482-F54D-A1D6-4848CE06038F}"/>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3092D3F-9CB6-5843-8E61-039A2CABF915}"/>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86F3B7AF-0CD1-2B4A-B88D-1CC2CCD0B948}"/>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DCC7CCD4-6256-9446-8C48-B2081913BC05}"/>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B3E79E8A-EB4B-1945-BD35-2777E1431AFD}"/>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92E14093-A85D-204B-A714-283FBF128180}"/>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3A028B58-10C9-2C46-AF53-F24525F6E021}"/>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B7D960C5-147B-5545-80DE-094DAB0BE173}"/>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3A1EC6E7-29D6-3143-AFC8-850852973AE0}"/>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04D7E6A9-1571-A349-929B-C2A00EF464C8}"/>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381BE24A-2AA8-9442-9FCF-EC59E6B11712}"/>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0E5379E-4A4F-6C45-AEF9-2198E52E4450}"/>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21DDCD32-5D5E-A24D-9210-5B87F81F5FFA}"/>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3CE26446-1A42-9246-B72C-6E77C5275252}"/>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6C96BF48-9AFC-0B41-A6CE-6F728AE31EBD}"/>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6C9BB8BD-EFA8-1542-AC68-96B3EF8CF261}"/>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952E1046-983B-4D41-AEF4-B48BBEEA7645}"/>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69">
            <a:extLst>
              <a:ext uri="{FF2B5EF4-FFF2-40B4-BE49-F238E27FC236}">
                <a16:creationId xmlns:a16="http://schemas.microsoft.com/office/drawing/2014/main" id="{6255C206-D7A8-644E-92CF-345BCE93E9DA}"/>
              </a:ext>
            </a:extLst>
          </p:cNvPr>
          <p:cNvPicPr/>
          <p:nvPr/>
        </p:nvPicPr>
        <p:blipFill>
          <a:blip r:embed="rId34"/>
          <a:stretch>
            <a:fillRect/>
          </a:stretch>
        </p:blipFill>
        <p:spPr>
          <a:xfrm>
            <a:off x="6127028" y="808396"/>
            <a:ext cx="797901" cy="4152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35AD43-4951-514F-9E5D-40061BC241F3}"/>
              </a:ext>
            </a:extLst>
          </p:cNvPr>
          <p:cNvSpPr>
            <a:spLocks noGrp="1"/>
          </p:cNvSpPr>
          <p:nvPr>
            <p:ph type="subTitle" idx="1"/>
          </p:nvPr>
        </p:nvSpPr>
        <p:spPr>
          <a:xfrm>
            <a:off x="841826" y="7485262"/>
            <a:ext cx="6017025" cy="3259089"/>
          </a:xfrm>
        </p:spPr>
        <p:txBody>
          <a:bodyPr>
            <a:normAutofit fontScale="25000" lnSpcReduction="20000"/>
          </a:bodyPr>
          <a:lstStyle/>
          <a:p>
            <a:pPr fontAlgn="ctr"/>
            <a:r>
              <a:rPr lang="en-US" sz="6200" b="1" dirty="0">
                <a:latin typeface="Cambria" panose="02040503050406030204" pitchFamily="18" charset="0"/>
              </a:rPr>
              <a:t>INTRODUCTION</a:t>
            </a:r>
          </a:p>
          <a:p>
            <a:pPr algn="justLow">
              <a:lnSpc>
                <a:spcPct val="120000"/>
              </a:lnSpc>
            </a:pPr>
            <a:r>
              <a:rPr lang="en-US" sz="5600" dirty="0">
                <a:latin typeface="Cambria" panose="02040503050406030204" pitchFamily="18" charset="0"/>
              </a:rPr>
              <a:t>Best Selection is a specialized company that manufactures all kinds of woodwork and has 5 years of experience in the field of carpentry, design, showrooms, kitchens, wall cladding, wardrobe, hotel room furnishing requirements, restaurants, and shops. The scope of work also includes interior and exterior wood decoration, remodeling, and adding new decorations to buildings</a:t>
            </a:r>
          </a:p>
          <a:p>
            <a:pPr algn="justLow">
              <a:lnSpc>
                <a:spcPct val="120000"/>
              </a:lnSpc>
            </a:pPr>
            <a:r>
              <a:rPr lang="en-US" sz="5600" dirty="0">
                <a:latin typeface="Cambria" panose="02040503050406030204" pitchFamily="18" charset="0"/>
              </a:rPr>
              <a:t>The company has gained a prominent position in the field of woodwork, as the company does not depend on the local market only, but rather imports wood according to the customer's desire, such as kitchens, wardrobes, doors, offices, and other works</a:t>
            </a:r>
          </a:p>
          <a:p>
            <a:pPr algn="justLow">
              <a:lnSpc>
                <a:spcPct val="120000"/>
              </a:lnSpc>
            </a:pPr>
            <a:r>
              <a:rPr lang="en-US" sz="5600" dirty="0">
                <a:latin typeface="Cambria" panose="02040503050406030204" pitchFamily="18" charset="0"/>
              </a:rPr>
              <a:t>Whatever the size of the project you want to accomplish, the best selections will give you distinct services according to your needs, as it always focuses on the quality of its performance and achieving the full satisfaction of its customers.</a:t>
            </a:r>
          </a:p>
          <a:p>
            <a:pPr algn="r"/>
            <a:r>
              <a:rPr lang="en-US" sz="4800" b="1" dirty="0">
                <a:latin typeface="Cambria" panose="02040503050406030204" pitchFamily="18" charset="0"/>
              </a:rPr>
              <a:t>Best Selection Company</a:t>
            </a:r>
            <a:endParaRPr lang="en-US" sz="4800" dirty="0">
              <a:latin typeface="Cambria" panose="02040503050406030204" pitchFamily="18" charset="0"/>
            </a:endParaRPr>
          </a:p>
          <a:p>
            <a:endParaRPr lang="en-US" dirty="0"/>
          </a:p>
        </p:txBody>
      </p:sp>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descr="C:\Users\R\Desktop\Wood\IMG-20170619-WA0006.jpg">
            <a:extLst>
              <a:ext uri="{FF2B5EF4-FFF2-40B4-BE49-F238E27FC236}">
                <a16:creationId xmlns:a16="http://schemas.microsoft.com/office/drawing/2014/main" id="{E75C8582-DAC9-3F45-8AA0-5AC3ADFF7D1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2850" y="1959362"/>
            <a:ext cx="6046001" cy="4848697"/>
          </a:xfrm>
          <a:prstGeom prst="rect">
            <a:avLst/>
          </a:prstGeom>
          <a:noFill/>
          <a:ln>
            <a:noFill/>
          </a:ln>
        </p:spPr>
      </p:pic>
      <p:pic>
        <p:nvPicPr>
          <p:cNvPr id="39" name="Picture 38">
            <a:extLst>
              <a:ext uri="{FF2B5EF4-FFF2-40B4-BE49-F238E27FC236}">
                <a16:creationId xmlns:a16="http://schemas.microsoft.com/office/drawing/2014/main" id="{FF945808-3510-D541-A5C6-B7C0156DE7E5}"/>
              </a:ext>
            </a:extLst>
          </p:cNvPr>
          <p:cNvPicPr/>
          <p:nvPr/>
        </p:nvPicPr>
        <p:blipFill>
          <a:blip r:embed="rId3"/>
          <a:stretch>
            <a:fillRect/>
          </a:stretch>
        </p:blipFill>
        <p:spPr>
          <a:xfrm>
            <a:off x="6322629" y="658255"/>
            <a:ext cx="602300" cy="426606"/>
          </a:xfrm>
          <a:prstGeom prst="rect">
            <a:avLst/>
          </a:prstGeom>
        </p:spPr>
      </p:pic>
      <p:grpSp>
        <p:nvGrpSpPr>
          <p:cNvPr id="70" name="Group 69">
            <a:extLst>
              <a:ext uri="{FF2B5EF4-FFF2-40B4-BE49-F238E27FC236}">
                <a16:creationId xmlns:a16="http://schemas.microsoft.com/office/drawing/2014/main" id="{7B33903B-2BFB-3148-BE23-9E8DA2763E14}"/>
              </a:ext>
            </a:extLst>
          </p:cNvPr>
          <p:cNvGrpSpPr>
            <a:grpSpLocks/>
          </p:cNvGrpSpPr>
          <p:nvPr/>
        </p:nvGrpSpPr>
        <p:grpSpPr bwMode="auto">
          <a:xfrm>
            <a:off x="473602" y="589964"/>
            <a:ext cx="709095" cy="672158"/>
            <a:chOff x="0" y="0"/>
            <a:chExt cx="3965" cy="3975"/>
          </a:xfrm>
        </p:grpSpPr>
        <p:pic>
          <p:nvPicPr>
            <p:cNvPr id="71" name="Picture 70">
              <a:extLst>
                <a:ext uri="{FF2B5EF4-FFF2-40B4-BE49-F238E27FC236}">
                  <a16:creationId xmlns:a16="http://schemas.microsoft.com/office/drawing/2014/main" id="{11B97E6A-33BB-9043-A888-EBBC6535903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B43A4262-5E94-8C4E-8BB5-21A8CDE7B2DA}"/>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E14F33C0-1DDB-1D44-BAD5-804F0FA83D6C}"/>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2FEC5DB7-EE43-E440-B28B-78C76124078E}"/>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CECC24AF-B083-AC4C-8DB9-890E62B6DC48}"/>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679E3C6E-ED90-A249-9BAE-63BBCAF468F3}"/>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C020E55A-1A35-E24A-9D09-882D5F4E29E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7F648B79-B50A-284B-856A-1AAD8131CC5E}"/>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F5A05F7B-CEE4-E849-8A20-DC97F459BFF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9772FCFF-75CE-904A-A0BE-C6DEE770D367}"/>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44143ABD-9EFE-C241-8295-DE65D7AC984A}"/>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2126C8F7-DD75-1A4A-9BCE-BE635FC4B7A8}"/>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47B8AD49-B7C8-C243-9EB6-0DD597DAD035}"/>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245E7891-E516-6347-8062-2B6B3B03D6B9}"/>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5BD15BEF-6BE4-7B45-89E3-B3030F7AC1DE}"/>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264F472F-E056-E14F-937E-C9ADF0F2AFD2}"/>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8D52A4AD-11E2-4949-9B16-47FC4D388885}"/>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1ACC93C9-2288-0D48-91C4-5A479106182A}"/>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44CE477C-F6B5-7D4B-8B64-8D2627EE9F26}"/>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E6608416-AB7F-C741-8499-A2E72A1F710A}"/>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31B48EA4-0391-0441-B67A-387C4B2B3EDB}"/>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D369E41A-3EE8-3C40-B3D9-9738BAFC1C72}"/>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19390250-0ECC-0049-835B-467D7E999AA1}"/>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77310A53-D62D-1F4A-BB91-FB3C0C5D8C80}"/>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69DE6869-9A3A-B349-81D7-CE4540A84471}"/>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9E99A0B7-4AE8-1244-A136-71B95D31558D}"/>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E79E8103-E4A5-7C47-AAEC-9445950B31CE}"/>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A1E45E67-7F66-EB44-9830-43C028A09F3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179C9522-7A63-164A-BE3E-206656497818}"/>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800541" y="11300179"/>
            <a:ext cx="6124388"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2542830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519837" y="11542712"/>
            <a:ext cx="6522313" cy="649288"/>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sp>
        <p:nvSpPr>
          <p:cNvPr id="37" name="Rectangle 36">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38" name="Table 37"/>
          <p:cNvGraphicFramePr>
            <a:graphicFrameLocks noGrp="1"/>
          </p:cNvGraphicFramePr>
          <p:nvPr>
            <p:extLst>
              <p:ext uri="{D42A27DB-BD31-4B8C-83A1-F6EECF244321}">
                <p14:modId xmlns:p14="http://schemas.microsoft.com/office/powerpoint/2010/main" val="1577224682"/>
              </p:ext>
            </p:extLst>
          </p:nvPr>
        </p:nvGraphicFramePr>
        <p:xfrm>
          <a:off x="736796" y="1866900"/>
          <a:ext cx="6035479" cy="4084847"/>
        </p:xfrm>
        <a:graphic>
          <a:graphicData uri="http://schemas.openxmlformats.org/drawingml/2006/table">
            <a:tbl>
              <a:tblPr firstRow="1" firstCol="1" bandRow="1">
                <a:tableStyleId>{5C22544A-7EE6-4342-B048-85BDC9FD1C3A}</a:tableStyleId>
              </a:tblPr>
              <a:tblGrid>
                <a:gridCol w="1330129">
                  <a:extLst>
                    <a:ext uri="{9D8B030D-6E8A-4147-A177-3AD203B41FA5}">
                      <a16:colId xmlns:a16="http://schemas.microsoft.com/office/drawing/2014/main" val="20000"/>
                    </a:ext>
                  </a:extLst>
                </a:gridCol>
                <a:gridCol w="1076325">
                  <a:extLst>
                    <a:ext uri="{9D8B030D-6E8A-4147-A177-3AD203B41FA5}">
                      <a16:colId xmlns:a16="http://schemas.microsoft.com/office/drawing/2014/main" val="20001"/>
                    </a:ext>
                  </a:extLst>
                </a:gridCol>
                <a:gridCol w="3629025">
                  <a:extLst>
                    <a:ext uri="{9D8B030D-6E8A-4147-A177-3AD203B41FA5}">
                      <a16:colId xmlns:a16="http://schemas.microsoft.com/office/drawing/2014/main" val="20002"/>
                    </a:ext>
                  </a:extLst>
                </a:gridCol>
              </a:tblGrid>
              <a:tr h="409575">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00364">
                <a:tc rowSpan="3">
                  <a:txBody>
                    <a:bodyPr/>
                    <a:lstStyle/>
                    <a:p>
                      <a:pPr algn="ctr" rtl="1">
                        <a:lnSpc>
                          <a:spcPct val="107000"/>
                        </a:lnSpc>
                        <a:spcAft>
                          <a:spcPts val="0"/>
                        </a:spcAft>
                      </a:pPr>
                      <a:r>
                        <a:rPr lang="en-US" sz="1400" dirty="0">
                          <a:latin typeface="Cambria" pitchFamily="18" charset="0"/>
                          <a:ea typeface="Cambria" pitchFamily="18" charset="0"/>
                        </a:rPr>
                        <a:t>Mohammad </a:t>
                      </a:r>
                      <a:r>
                        <a:rPr lang="en-US" sz="1400" dirty="0" err="1">
                          <a:latin typeface="Cambria" pitchFamily="18" charset="0"/>
                          <a:ea typeface="Cambria" pitchFamily="18" charset="0"/>
                        </a:rPr>
                        <a:t>Abduullah</a:t>
                      </a:r>
                      <a:r>
                        <a:rPr lang="en-US" sz="1400" dirty="0">
                          <a:latin typeface="Cambria" pitchFamily="18" charset="0"/>
                          <a:ea typeface="Cambria" pitchFamily="18" charset="0"/>
                        </a:rPr>
                        <a:t> </a:t>
                      </a:r>
                      <a:r>
                        <a:rPr lang="en-US" sz="1400" dirty="0" err="1">
                          <a:latin typeface="Cambria" pitchFamily="18" charset="0"/>
                          <a:ea typeface="Cambria" pitchFamily="18" charset="0"/>
                        </a:rPr>
                        <a:t>Hashim</a:t>
                      </a:r>
                      <a:r>
                        <a:rPr lang="en-US" sz="1400" dirty="0">
                          <a:latin typeface="Cambria" pitchFamily="18" charset="0"/>
                          <a:ea typeface="Cambria" pitchFamily="18" charset="0"/>
                        </a:rPr>
                        <a:t> Villas</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0036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2020</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661624">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Kitchen Cabinets/Wordrobe / Doors / Pergola /Vanities/ Beds/ Pools wooden flooring</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00364">
                <a:tc rowSpan="3">
                  <a:txBody>
                    <a:bodyPr/>
                    <a:lstStyle/>
                    <a:p>
                      <a:pPr algn="ctr" rtl="1">
                        <a:lnSpc>
                          <a:spcPct val="107000"/>
                        </a:lnSpc>
                        <a:spcAft>
                          <a:spcPts val="0"/>
                        </a:spcAft>
                      </a:pPr>
                      <a:r>
                        <a:rPr lang="en-US" sz="1400">
                          <a:latin typeface="Cambria" pitchFamily="18" charset="0"/>
                          <a:ea typeface="Cambria" pitchFamily="18" charset="0"/>
                        </a:rPr>
                        <a:t>Ismael Abu dawood Offices</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0036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2020</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39603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wardrobe / offices / File Cabinets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00364">
                <a:tc rowSpan="3">
                  <a:txBody>
                    <a:bodyPr/>
                    <a:lstStyle/>
                    <a:p>
                      <a:pPr algn="ctr" rtl="1">
                        <a:lnSpc>
                          <a:spcPct val="107000"/>
                        </a:lnSpc>
                        <a:spcAft>
                          <a:spcPts val="0"/>
                        </a:spcAft>
                      </a:pPr>
                      <a:r>
                        <a:rPr lang="en-US" sz="1400" dirty="0">
                          <a:latin typeface="Cambria" pitchFamily="18" charset="0"/>
                          <a:ea typeface="Cambria" pitchFamily="18" charset="0"/>
                        </a:rPr>
                        <a:t>King </a:t>
                      </a:r>
                      <a:r>
                        <a:rPr lang="en-US" sz="1400" dirty="0" err="1">
                          <a:latin typeface="Cambria" pitchFamily="18" charset="0"/>
                          <a:ea typeface="Cambria" pitchFamily="18" charset="0"/>
                        </a:rPr>
                        <a:t>Abdullaziz</a:t>
                      </a:r>
                      <a:r>
                        <a:rPr lang="en-US" sz="1400" dirty="0">
                          <a:latin typeface="Cambria" pitchFamily="18" charset="0"/>
                          <a:ea typeface="Cambria" pitchFamily="18" charset="0"/>
                        </a:rPr>
                        <a:t> university</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0036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2020</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39603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Pergola / Doors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00364">
                <a:tc rowSpan="3">
                  <a:txBody>
                    <a:bodyPr/>
                    <a:lstStyle/>
                    <a:p>
                      <a:pPr algn="ctr" rtl="1">
                        <a:lnSpc>
                          <a:spcPct val="107000"/>
                        </a:lnSpc>
                        <a:spcAft>
                          <a:spcPts val="0"/>
                        </a:spcAft>
                      </a:pPr>
                      <a:r>
                        <a:rPr lang="en-US" sz="1400">
                          <a:latin typeface="Cambria" pitchFamily="18" charset="0"/>
                          <a:ea typeface="Cambria" pitchFamily="18" charset="0"/>
                        </a:rPr>
                        <a:t>KAEC</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Thwal</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00364">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2020</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00364">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Pergola / Doors / Wooden Cladding</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sp>
        <p:nvSpPr>
          <p:cNvPr id="23554" name="AutoShape 2" descr="blob:https://web.whatsapp.com/eb7fe5e8-b061-4848-8735-eeb47af9dd0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a-Latn"/>
          </a:p>
        </p:txBody>
      </p:sp>
      <p:sp>
        <p:nvSpPr>
          <p:cNvPr id="23556" name="AutoShape 4" descr="blob:https://web.whatsapp.com/eb7fe5e8-b061-4848-8735-eeb47af9dd0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a-Latn"/>
          </a:p>
        </p:txBody>
      </p:sp>
      <p:sp>
        <p:nvSpPr>
          <p:cNvPr id="23558" name="AutoShape 6" descr="blob:https://web.whatsapp.com/eb7fe5e8-b061-4848-8735-eeb47af9dd0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a-Latn"/>
          </a:p>
        </p:txBody>
      </p:sp>
      <p:pic>
        <p:nvPicPr>
          <p:cNvPr id="23559" name="Picture 7"/>
          <p:cNvPicPr>
            <a:picLocks noChangeAspect="1" noChangeArrowheads="1"/>
          </p:cNvPicPr>
          <p:nvPr/>
        </p:nvPicPr>
        <p:blipFill>
          <a:blip r:embed="rId3"/>
          <a:srcRect/>
          <a:stretch>
            <a:fillRect/>
          </a:stretch>
        </p:blipFill>
        <p:spPr bwMode="auto">
          <a:xfrm>
            <a:off x="823839" y="6532519"/>
            <a:ext cx="2587366" cy="4764131"/>
          </a:xfrm>
          <a:prstGeom prst="rect">
            <a:avLst/>
          </a:prstGeom>
          <a:noFill/>
          <a:ln w="9525">
            <a:noFill/>
            <a:miter lim="800000"/>
            <a:headEnd/>
            <a:tailEnd/>
          </a:ln>
        </p:spPr>
      </p:pic>
      <p:pic>
        <p:nvPicPr>
          <p:cNvPr id="23560" name="Picture 8"/>
          <p:cNvPicPr>
            <a:picLocks noChangeAspect="1" noChangeArrowheads="1"/>
          </p:cNvPicPr>
          <p:nvPr/>
        </p:nvPicPr>
        <p:blipFill>
          <a:blip r:embed="rId4"/>
          <a:srcRect/>
          <a:stretch>
            <a:fillRect/>
          </a:stretch>
        </p:blipFill>
        <p:spPr bwMode="auto">
          <a:xfrm>
            <a:off x="3728780" y="6532519"/>
            <a:ext cx="2694805" cy="4764131"/>
          </a:xfrm>
          <a:prstGeom prst="rect">
            <a:avLst/>
          </a:prstGeom>
          <a:noFill/>
          <a:ln w="9525">
            <a:noFill/>
            <a:miter lim="800000"/>
            <a:headEnd/>
            <a:tailEnd/>
          </a:ln>
        </p:spPr>
      </p:pic>
      <p:grpSp>
        <p:nvGrpSpPr>
          <p:cNvPr id="41" name="Group 38">
            <a:extLst>
              <a:ext uri="{FF2B5EF4-FFF2-40B4-BE49-F238E27FC236}">
                <a16:creationId xmlns:a16="http://schemas.microsoft.com/office/drawing/2014/main" id="{00A6DCBA-E3F4-1A4F-BB0F-F9A1BD40AC09}"/>
              </a:ext>
            </a:extLst>
          </p:cNvPr>
          <p:cNvGrpSpPr>
            <a:grpSpLocks/>
          </p:cNvGrpSpPr>
          <p:nvPr/>
        </p:nvGrpSpPr>
        <p:grpSpPr bwMode="auto">
          <a:xfrm>
            <a:off x="457200" y="740508"/>
            <a:ext cx="670743" cy="650256"/>
            <a:chOff x="0" y="0"/>
            <a:chExt cx="3965" cy="3975"/>
          </a:xfrm>
        </p:grpSpPr>
        <p:pic>
          <p:nvPicPr>
            <p:cNvPr id="42" name="Picture 41">
              <a:extLst>
                <a:ext uri="{FF2B5EF4-FFF2-40B4-BE49-F238E27FC236}">
                  <a16:creationId xmlns:a16="http://schemas.microsoft.com/office/drawing/2014/main" id="{53E08A8B-5154-1A4F-8BFC-D761E3757A36}"/>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B3F9B28B-DEC0-0A48-B8B5-E3527C7C108B}"/>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52CC1792-8B14-5D48-AFE8-321C1EF4E810}"/>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129E2229-DBE2-644D-AAC7-BEEB737DA2B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E13F1ADD-8EA9-AC43-97E0-2A124D5D675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817CD18F-7050-EE4E-82DF-17CCE48934BB}"/>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10CAD24-926A-AE4C-A5C8-BF5F32D60AA4}"/>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136B2AD0-3B21-774D-9820-B29B26DE9219}"/>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C2DB15D8-20FA-4D43-BC42-7AA35B809E27}"/>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AC94AB94-1575-BD41-84DF-093A56098832}"/>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13DD691C-E59A-7C48-A31E-44B527EE95E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873352D1-D676-C245-AB45-4B7459064104}"/>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49628C3-7A2B-854D-9501-BB9FA024AEA3}"/>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6D869BA2-E651-6B4C-9BCD-16A2E2D7CCBF}"/>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A3DEC0ED-3ECD-C44D-925F-9DD88E1FEEF4}"/>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BFFB35F0-5762-404E-9A1E-D49035713475}"/>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FFCB416-7916-1C46-896A-C17263F71621}"/>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7711EAFB-7C49-BB49-B727-F341C4381923}"/>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5ABDB72-6FFA-CA41-A80A-31A177BDA954}"/>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93BA824B-6F40-A346-A144-8CDBF416E8E0}"/>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87EA7AFF-365A-0444-970D-3B420A484BEE}"/>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4E01DEC0-B994-6940-835C-AB9C0D8F9B4A}"/>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577BF8AF-17A4-5A44-AA55-4E24FD772FD9}"/>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E230A998-0CAE-8140-8F5F-F1117BA88AAF}"/>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30354689-3198-7140-86D4-67A3840B4EB0}"/>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2E82D224-360F-B74A-B172-060D0BA343AA}"/>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5DE512A9-7904-DF4B-A434-2B05D6DBAC20}"/>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1ADCFB5D-75F5-A647-9D78-4C1AB337F74A}"/>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5708B605-9DB7-FA45-89D3-DB83166DCD26}"/>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70">
            <a:extLst>
              <a:ext uri="{FF2B5EF4-FFF2-40B4-BE49-F238E27FC236}">
                <a16:creationId xmlns:a16="http://schemas.microsoft.com/office/drawing/2014/main" id="{C1B0CD0C-A3E8-BD4A-8D02-78F0C1DD2CB0}"/>
              </a:ext>
            </a:extLst>
          </p:cNvPr>
          <p:cNvPicPr/>
          <p:nvPr/>
        </p:nvPicPr>
        <p:blipFill>
          <a:blip r:embed="rId34"/>
          <a:stretch>
            <a:fillRect/>
          </a:stretch>
        </p:blipFill>
        <p:spPr>
          <a:xfrm>
            <a:off x="6127028" y="888124"/>
            <a:ext cx="797901" cy="33556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37" name="Table 36"/>
          <p:cNvGraphicFramePr>
            <a:graphicFrameLocks noGrp="1"/>
          </p:cNvGraphicFramePr>
          <p:nvPr/>
        </p:nvGraphicFramePr>
        <p:xfrm>
          <a:off x="640740" y="1866900"/>
          <a:ext cx="6141060" cy="4009951"/>
        </p:xfrm>
        <a:graphic>
          <a:graphicData uri="http://schemas.openxmlformats.org/drawingml/2006/table">
            <a:tbl>
              <a:tblPr firstRow="1" firstCol="1" bandRow="1">
                <a:tableStyleId>{5C22544A-7EE6-4342-B048-85BDC9FD1C3A}</a:tableStyleId>
              </a:tblPr>
              <a:tblGrid>
                <a:gridCol w="1315942">
                  <a:extLst>
                    <a:ext uri="{9D8B030D-6E8A-4147-A177-3AD203B41FA5}">
                      <a16:colId xmlns:a16="http://schemas.microsoft.com/office/drawing/2014/main" val="20000"/>
                    </a:ext>
                  </a:extLst>
                </a:gridCol>
                <a:gridCol w="1157993">
                  <a:extLst>
                    <a:ext uri="{9D8B030D-6E8A-4147-A177-3AD203B41FA5}">
                      <a16:colId xmlns:a16="http://schemas.microsoft.com/office/drawing/2014/main" val="20001"/>
                    </a:ext>
                  </a:extLst>
                </a:gridCol>
                <a:gridCol w="3667125">
                  <a:extLst>
                    <a:ext uri="{9D8B030D-6E8A-4147-A177-3AD203B41FA5}">
                      <a16:colId xmlns:a16="http://schemas.microsoft.com/office/drawing/2014/main" val="20002"/>
                    </a:ext>
                  </a:extLst>
                </a:gridCol>
              </a:tblGrid>
              <a:tr h="397055">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31616">
                <a:tc rowSpan="3">
                  <a:txBody>
                    <a:bodyPr/>
                    <a:lstStyle/>
                    <a:p>
                      <a:pPr algn="ctr" rtl="1">
                        <a:lnSpc>
                          <a:spcPct val="107000"/>
                        </a:lnSpc>
                        <a:spcAft>
                          <a:spcPts val="0"/>
                        </a:spcAft>
                      </a:pPr>
                      <a:r>
                        <a:rPr lang="en-US" sz="1400">
                          <a:latin typeface="Cambria" pitchFamily="18" charset="0"/>
                          <a:ea typeface="Cambria" pitchFamily="18" charset="0"/>
                        </a:rPr>
                        <a:t>KAUST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Thwal</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3161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2020</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23161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Kitchen Cabinets/ Doors / Vanities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31616">
                <a:tc rowSpan="3">
                  <a:txBody>
                    <a:bodyPr/>
                    <a:lstStyle/>
                    <a:p>
                      <a:pPr algn="ctr" rtl="1">
                        <a:lnSpc>
                          <a:spcPct val="107000"/>
                        </a:lnSpc>
                        <a:spcAft>
                          <a:spcPts val="0"/>
                        </a:spcAft>
                      </a:pPr>
                      <a:r>
                        <a:rPr lang="en-US" sz="1400">
                          <a:latin typeface="Cambria" pitchFamily="18" charset="0"/>
                          <a:ea typeface="Cambria" pitchFamily="18" charset="0"/>
                        </a:rPr>
                        <a:t>Harbor</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Thwal</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3161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2020</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35082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Doors/File Cabinets/ offices /Wooden ceiling / Vanities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31616">
                <a:tc rowSpan="3">
                  <a:txBody>
                    <a:bodyPr/>
                    <a:lstStyle/>
                    <a:p>
                      <a:pPr algn="ctr" rtl="1">
                        <a:lnSpc>
                          <a:spcPct val="107000"/>
                        </a:lnSpc>
                        <a:spcAft>
                          <a:spcPts val="0"/>
                        </a:spcAft>
                      </a:pPr>
                      <a:r>
                        <a:rPr lang="en-US" sz="1400">
                          <a:latin typeface="Cambria" pitchFamily="18" charset="0"/>
                          <a:ea typeface="Cambria" pitchFamily="18" charset="0"/>
                        </a:rPr>
                        <a:t>Al Salam Palace</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3161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2021</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3161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Kitchens / Wooden ceiling / Wall Cladding</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31616">
                <a:tc rowSpan="3">
                  <a:txBody>
                    <a:bodyPr/>
                    <a:lstStyle/>
                    <a:p>
                      <a:pPr algn="ctr" rtl="1">
                        <a:lnSpc>
                          <a:spcPct val="107000"/>
                        </a:lnSpc>
                        <a:spcAft>
                          <a:spcPts val="0"/>
                        </a:spcAft>
                      </a:pPr>
                      <a:r>
                        <a:rPr lang="en-US" sz="1400">
                          <a:latin typeface="Cambria" pitchFamily="18" charset="0"/>
                          <a:ea typeface="Cambria" pitchFamily="18" charset="0"/>
                        </a:rPr>
                        <a:t>Host Market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3161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2021</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3161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Wooden Shelves / Counter /  Doors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sp>
        <p:nvSpPr>
          <p:cNvPr id="38"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496546" y="11300179"/>
            <a:ext cx="6285254" cy="625121"/>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pic>
        <p:nvPicPr>
          <p:cNvPr id="21505" name="Picture 1"/>
          <p:cNvPicPr>
            <a:picLocks noChangeAspect="1" noChangeArrowheads="1"/>
          </p:cNvPicPr>
          <p:nvPr/>
        </p:nvPicPr>
        <p:blipFill>
          <a:blip r:embed="rId3"/>
          <a:srcRect/>
          <a:stretch>
            <a:fillRect/>
          </a:stretch>
        </p:blipFill>
        <p:spPr bwMode="auto">
          <a:xfrm>
            <a:off x="680086" y="6190501"/>
            <a:ext cx="6187440" cy="4848974"/>
          </a:xfrm>
          <a:prstGeom prst="rect">
            <a:avLst/>
          </a:prstGeom>
          <a:noFill/>
          <a:ln w="9525">
            <a:noFill/>
            <a:miter lim="800000"/>
            <a:headEnd/>
            <a:tailEnd/>
          </a:ln>
        </p:spPr>
      </p:pic>
      <p:grpSp>
        <p:nvGrpSpPr>
          <p:cNvPr id="39" name="Group 38">
            <a:extLst>
              <a:ext uri="{FF2B5EF4-FFF2-40B4-BE49-F238E27FC236}">
                <a16:creationId xmlns:a16="http://schemas.microsoft.com/office/drawing/2014/main" id="{42830E90-7A32-3743-926F-FE6883D87166}"/>
              </a:ext>
            </a:extLst>
          </p:cNvPr>
          <p:cNvGrpSpPr>
            <a:grpSpLocks/>
          </p:cNvGrpSpPr>
          <p:nvPr/>
        </p:nvGrpSpPr>
        <p:grpSpPr bwMode="auto">
          <a:xfrm>
            <a:off x="457200" y="740508"/>
            <a:ext cx="670743" cy="650256"/>
            <a:chOff x="0" y="0"/>
            <a:chExt cx="3965" cy="3975"/>
          </a:xfrm>
        </p:grpSpPr>
        <p:pic>
          <p:nvPicPr>
            <p:cNvPr id="40" name="Picture 39">
              <a:extLst>
                <a:ext uri="{FF2B5EF4-FFF2-40B4-BE49-F238E27FC236}">
                  <a16:creationId xmlns:a16="http://schemas.microsoft.com/office/drawing/2014/main" id="{F9FE7AC1-DFA4-7347-A085-51C9C339F7A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94640741-5952-F349-B89D-70ABF36F56C2}"/>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39C05E48-CDC8-4D40-A18D-D82E3D8624F3}"/>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839DADB-63CC-7148-9D79-0327A762DCBD}"/>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6D81250A-645D-E64C-8555-43A80A4364DC}"/>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4547B290-7CD2-B54A-9A73-79C5DFE63E22}"/>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2F16227D-4AC5-9946-AFCC-C63F2EF2D694}"/>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567B8F93-FD39-CF47-A745-B16A729FB2FD}"/>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2F40E129-DE4B-814C-9B54-E029E2515CCA}"/>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0ADB225D-8765-0A47-B181-7E2F54056FBB}"/>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F2FD7D52-D414-AB4D-8F49-DF3DEDDCE75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A6BA63AB-6F66-CE40-9266-8C7CE2BED1DC}"/>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AEA8CF70-C43A-804B-B4D5-98BCE70CEF34}"/>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6076B08D-800F-DA4B-BC5F-BC6B7630C0B9}"/>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475A4C89-3FCC-744E-BE0A-3D2FBA028B57}"/>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60C00ACA-458C-204E-AC64-4DFAB2266603}"/>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F18994FF-FEB3-3A4C-8941-C76669C60A2E}"/>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BD67DEB6-BE0C-3E46-8665-CF97A52C7061}"/>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979FE433-F18E-4644-B245-9AEF12E230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549BD18-C4FF-1C4B-8F8C-444A0566E0FE}"/>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935C3FDC-5889-184C-9EA7-AB202332DB89}"/>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EBB665A8-EB91-B040-9B9C-007803CA3D48}"/>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A0412829-5B26-D846-93CB-B18FA3E0B2F2}"/>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5CDBBA2C-E53F-1743-ADD0-40920584EF47}"/>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2D0760BB-0EDC-124A-A47C-9A6917CFC85C}"/>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03BB05D6-A18D-A645-B19A-E58D75FE5670}"/>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87C480BF-6309-4341-8092-634BA1783B0E}"/>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4BF44254-C2BF-5E46-8B12-B97BC4C460C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52F41A9E-FDEC-6949-8B87-AC35788C25DC}"/>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extLst>
              <a:ext uri="{FF2B5EF4-FFF2-40B4-BE49-F238E27FC236}">
                <a16:creationId xmlns:a16="http://schemas.microsoft.com/office/drawing/2014/main" id="{CBC1EAC4-2C8E-4143-96D8-DC37B6F661F5}"/>
              </a:ext>
            </a:extLst>
          </p:cNvPr>
          <p:cNvPicPr/>
          <p:nvPr/>
        </p:nvPicPr>
        <p:blipFill>
          <a:blip r:embed="rId33"/>
          <a:stretch>
            <a:fillRect/>
          </a:stretch>
        </p:blipFill>
        <p:spPr>
          <a:xfrm>
            <a:off x="6127028" y="843896"/>
            <a:ext cx="797901" cy="37979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67" name="Table 66"/>
          <p:cNvGraphicFramePr>
            <a:graphicFrameLocks noGrp="1"/>
          </p:cNvGraphicFramePr>
          <p:nvPr/>
        </p:nvGraphicFramePr>
        <p:xfrm>
          <a:off x="640740" y="1904999"/>
          <a:ext cx="6074384" cy="3938583"/>
        </p:xfrm>
        <a:graphic>
          <a:graphicData uri="http://schemas.openxmlformats.org/drawingml/2006/table">
            <a:tbl>
              <a:tblPr firstRow="1" firstCol="1" bandRow="1">
                <a:tableStyleId>{5C22544A-7EE6-4342-B048-85BDC9FD1C3A}</a:tableStyleId>
              </a:tblPr>
              <a:tblGrid>
                <a:gridCol w="1301654">
                  <a:extLst>
                    <a:ext uri="{9D8B030D-6E8A-4147-A177-3AD203B41FA5}">
                      <a16:colId xmlns:a16="http://schemas.microsoft.com/office/drawing/2014/main" val="20000"/>
                    </a:ext>
                  </a:extLst>
                </a:gridCol>
                <a:gridCol w="1172281">
                  <a:extLst>
                    <a:ext uri="{9D8B030D-6E8A-4147-A177-3AD203B41FA5}">
                      <a16:colId xmlns:a16="http://schemas.microsoft.com/office/drawing/2014/main" val="20001"/>
                    </a:ext>
                  </a:extLst>
                </a:gridCol>
                <a:gridCol w="3600449">
                  <a:extLst>
                    <a:ext uri="{9D8B030D-6E8A-4147-A177-3AD203B41FA5}">
                      <a16:colId xmlns:a16="http://schemas.microsoft.com/office/drawing/2014/main" val="20002"/>
                    </a:ext>
                  </a:extLst>
                </a:gridCol>
              </a:tblGrid>
              <a:tr h="438151">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17558">
                <a:tc rowSpan="3">
                  <a:txBody>
                    <a:bodyPr/>
                    <a:lstStyle/>
                    <a:p>
                      <a:pPr algn="ctr" rtl="1">
                        <a:lnSpc>
                          <a:spcPct val="107000"/>
                        </a:lnSpc>
                        <a:spcAft>
                          <a:spcPts val="0"/>
                        </a:spcAft>
                      </a:pPr>
                      <a:r>
                        <a:rPr lang="en-US" sz="1400" dirty="0">
                          <a:latin typeface="Cambria" pitchFamily="18" charset="0"/>
                          <a:ea typeface="Cambria" pitchFamily="18" charset="0"/>
                        </a:rPr>
                        <a:t>Jeddah Port</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17558">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2021</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217558">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  Windows / Vanities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17558">
                <a:tc rowSpan="3">
                  <a:txBody>
                    <a:bodyPr/>
                    <a:lstStyle/>
                    <a:p>
                      <a:pPr algn="ctr" rtl="1">
                        <a:lnSpc>
                          <a:spcPct val="107000"/>
                        </a:lnSpc>
                        <a:spcAft>
                          <a:spcPts val="0"/>
                        </a:spcAft>
                      </a:pPr>
                      <a:r>
                        <a:rPr lang="en-US" sz="1400">
                          <a:latin typeface="Cambria" pitchFamily="18" charset="0"/>
                          <a:ea typeface="Cambria" pitchFamily="18" charset="0"/>
                        </a:rPr>
                        <a:t>Ford Showroom</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17558">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2021</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329531">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  Counters / Vanities / wall Cladding</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17558">
                <a:tc rowSpan="3">
                  <a:txBody>
                    <a:bodyPr/>
                    <a:lstStyle/>
                    <a:p>
                      <a:pPr algn="ctr" rtl="1">
                        <a:lnSpc>
                          <a:spcPct val="107000"/>
                        </a:lnSpc>
                        <a:spcAft>
                          <a:spcPts val="0"/>
                        </a:spcAft>
                      </a:pPr>
                      <a:r>
                        <a:rPr lang="en-US" sz="1400">
                          <a:latin typeface="Cambria" pitchFamily="18" charset="0"/>
                          <a:ea typeface="Cambria" pitchFamily="18" charset="0"/>
                        </a:rPr>
                        <a:t>Dallah Al Barka</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17558">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2021</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17558">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Art Frames / Wooden Cabinets / Mirrors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17558">
                <a:tc rowSpan="3">
                  <a:txBody>
                    <a:bodyPr/>
                    <a:lstStyle/>
                    <a:p>
                      <a:pPr algn="ctr" rtl="1">
                        <a:lnSpc>
                          <a:spcPct val="107000"/>
                        </a:lnSpc>
                        <a:spcAft>
                          <a:spcPts val="0"/>
                        </a:spcAft>
                      </a:pPr>
                      <a:r>
                        <a:rPr lang="en-US" sz="1400">
                          <a:latin typeface="Cambria" pitchFamily="18" charset="0"/>
                          <a:ea typeface="Cambria" pitchFamily="18" charset="0"/>
                        </a:rPr>
                        <a:t>MUVI Cinema</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err="1">
                          <a:latin typeface="Cambria" pitchFamily="18" charset="0"/>
                          <a:ea typeface="Cambria" pitchFamily="18" charset="0"/>
                        </a:rPr>
                        <a:t>Taif</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17558">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2021</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17558">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Seats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sp>
        <p:nvSpPr>
          <p:cNvPr id="68"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776362" y="11630024"/>
            <a:ext cx="6148567" cy="319265"/>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pic>
        <p:nvPicPr>
          <p:cNvPr id="20481" name="Picture 1"/>
          <p:cNvPicPr>
            <a:picLocks noChangeAspect="1" noChangeArrowheads="1"/>
          </p:cNvPicPr>
          <p:nvPr/>
        </p:nvPicPr>
        <p:blipFill>
          <a:blip r:embed="rId3"/>
          <a:srcRect/>
          <a:stretch>
            <a:fillRect/>
          </a:stretch>
        </p:blipFill>
        <p:spPr bwMode="auto">
          <a:xfrm>
            <a:off x="640740" y="6134100"/>
            <a:ext cx="6074383" cy="5162549"/>
          </a:xfrm>
          <a:prstGeom prst="rect">
            <a:avLst/>
          </a:prstGeom>
          <a:noFill/>
          <a:ln w="9525">
            <a:noFill/>
            <a:miter lim="800000"/>
            <a:headEnd/>
            <a:tailEnd/>
          </a:ln>
        </p:spPr>
      </p:pic>
      <p:grpSp>
        <p:nvGrpSpPr>
          <p:cNvPr id="69" name="Group 38">
            <a:extLst>
              <a:ext uri="{FF2B5EF4-FFF2-40B4-BE49-F238E27FC236}">
                <a16:creationId xmlns:a16="http://schemas.microsoft.com/office/drawing/2014/main" id="{C66CAC9E-456D-B343-8BD0-7521E84E3E92}"/>
              </a:ext>
            </a:extLst>
          </p:cNvPr>
          <p:cNvGrpSpPr>
            <a:grpSpLocks/>
          </p:cNvGrpSpPr>
          <p:nvPr/>
        </p:nvGrpSpPr>
        <p:grpSpPr bwMode="auto">
          <a:xfrm>
            <a:off x="457200" y="740508"/>
            <a:ext cx="670743" cy="650256"/>
            <a:chOff x="0" y="0"/>
            <a:chExt cx="3965" cy="3975"/>
          </a:xfrm>
        </p:grpSpPr>
        <p:pic>
          <p:nvPicPr>
            <p:cNvPr id="70" name="Picture 69">
              <a:extLst>
                <a:ext uri="{FF2B5EF4-FFF2-40B4-BE49-F238E27FC236}">
                  <a16:creationId xmlns:a16="http://schemas.microsoft.com/office/drawing/2014/main" id="{4432C8E4-6544-2B4C-A06F-A6410DA6990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0C62C13F-1B39-A045-AA51-8C6665BB11D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31AEA852-EC75-B448-91A4-8DB5F7561BAF}"/>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7907071A-0BFE-8D4F-A808-56687662225F}"/>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3661F3D5-1BF4-D248-BD60-401A36954027}"/>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C1C7C171-D3ED-E84F-8423-2C55B0517748}"/>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FAFDC1E9-4CC8-1746-8F4B-69DB5955E588}"/>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F33B7D1F-EC49-184D-A892-D02F7ADA6E5A}"/>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54839216-7BC5-2F43-8352-E013C11E55A2}"/>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25D9D8D9-1A86-FF42-81F7-75313A6CB7D0}"/>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CE8B3223-0483-1F4D-BD67-0E2045308E75}"/>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D53F7910-85E0-5647-82CC-9D9F6AA47F9A}"/>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2A0B934B-7736-9340-8BE4-26614FD0349B}"/>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72EAC2E6-E733-354A-ADB9-35F584A889BB}"/>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6A2A5AB6-D1A8-0849-A2A4-5D39B02F3EF6}"/>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673F1C47-D06B-0F41-9BA9-CF389229492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9F9C549F-E8F1-F24E-81D0-F76CD530BE3B}"/>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6F8C1059-228D-9441-AE1F-AE41A5B7FEEF}"/>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2D4ACEE5-5874-E24F-A77E-52DE58D25108}"/>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D9D7427E-B82E-7B48-97F5-68FEF4137E47}"/>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B2E2103B-6079-4549-B5F5-5686A5F7960F}"/>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5041BA2F-583D-E645-9707-1A4884F7DDEA}"/>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00D1F65B-BC03-8041-BE01-D54A417682D2}"/>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8DE25F27-1A43-844D-8F96-5752E95B918A}"/>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FC66956F-2CF9-124C-A358-5730671E58BF}"/>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954E7988-AC98-9A43-9479-C28134E55726}"/>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50B0E9BA-FD85-2542-8052-CDACE264AC94}"/>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BBF9FBE3-DE4F-F445-A75F-BD3E50583366}"/>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CBE64694-E9F4-9047-9971-78027B94FA8D}"/>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99" name="Picture 98">
            <a:extLst>
              <a:ext uri="{FF2B5EF4-FFF2-40B4-BE49-F238E27FC236}">
                <a16:creationId xmlns:a16="http://schemas.microsoft.com/office/drawing/2014/main" id="{21B665DA-037B-0041-8430-F18528D6A26D}"/>
              </a:ext>
            </a:extLst>
          </p:cNvPr>
          <p:cNvPicPr/>
          <p:nvPr/>
        </p:nvPicPr>
        <p:blipFill>
          <a:blip r:embed="rId33"/>
          <a:stretch>
            <a:fillRect/>
          </a:stretch>
        </p:blipFill>
        <p:spPr>
          <a:xfrm>
            <a:off x="6127028" y="825736"/>
            <a:ext cx="797901" cy="3979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37" name="Table 36"/>
          <p:cNvGraphicFramePr>
            <a:graphicFrameLocks noGrp="1"/>
          </p:cNvGraphicFramePr>
          <p:nvPr/>
        </p:nvGraphicFramePr>
        <p:xfrm>
          <a:off x="468630" y="1924050"/>
          <a:ext cx="6236970" cy="4105275"/>
        </p:xfrm>
        <a:graphic>
          <a:graphicData uri="http://schemas.openxmlformats.org/drawingml/2006/table">
            <a:tbl>
              <a:tblPr firstRow="1" firstCol="1" bandRow="1">
                <a:tableStyleId>{5C22544A-7EE6-4342-B048-85BDC9FD1C3A}</a:tableStyleId>
              </a:tblPr>
              <a:tblGrid>
                <a:gridCol w="1369695">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3686175">
                  <a:extLst>
                    <a:ext uri="{9D8B030D-6E8A-4147-A177-3AD203B41FA5}">
                      <a16:colId xmlns:a16="http://schemas.microsoft.com/office/drawing/2014/main" val="20002"/>
                    </a:ext>
                  </a:extLst>
                </a:gridCol>
              </a:tblGrid>
              <a:tr h="322305">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31121">
                <a:tc rowSpan="3">
                  <a:txBody>
                    <a:bodyPr/>
                    <a:lstStyle/>
                    <a:p>
                      <a:pPr algn="ctr" rtl="1">
                        <a:lnSpc>
                          <a:spcPct val="107000"/>
                        </a:lnSpc>
                        <a:spcAft>
                          <a:spcPts val="0"/>
                        </a:spcAft>
                      </a:pPr>
                      <a:r>
                        <a:rPr lang="en-US" sz="1400" dirty="0">
                          <a:latin typeface="Cambria" pitchFamily="18" charset="0"/>
                          <a:ea typeface="Cambria" pitchFamily="18" charset="0"/>
                        </a:rPr>
                        <a:t>Al </a:t>
                      </a:r>
                      <a:r>
                        <a:rPr lang="en-US" sz="1400" dirty="0" err="1">
                          <a:latin typeface="Cambria" pitchFamily="18" charset="0"/>
                          <a:ea typeface="Cambria" pitchFamily="18" charset="0"/>
                        </a:rPr>
                        <a:t>Zahid</a:t>
                      </a:r>
                      <a:r>
                        <a:rPr lang="en-US" sz="1400" dirty="0">
                          <a:latin typeface="Cambria" pitchFamily="18" charset="0"/>
                          <a:ea typeface="Cambria" pitchFamily="18" charset="0"/>
                        </a:rPr>
                        <a:t> Showroom</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Makkah</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31121">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2021</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49180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 Counters / Kitchens / Wall Cladding / </a:t>
                      </a:r>
                      <a:r>
                        <a:rPr lang="en-GB" sz="1400" dirty="0" err="1">
                          <a:latin typeface="Cambria" pitchFamily="18" charset="0"/>
                          <a:ea typeface="Cambria" pitchFamily="18" charset="0"/>
                        </a:rPr>
                        <a:t>Wordrobe</a:t>
                      </a:r>
                      <a:r>
                        <a:rPr lang="en-GB" sz="1400" dirty="0">
                          <a:latin typeface="Cambria" pitchFamily="18" charset="0"/>
                          <a:ea typeface="Cambria" pitchFamily="18" charset="0"/>
                        </a:rPr>
                        <a:t> / </a:t>
                      </a:r>
                      <a:r>
                        <a:rPr lang="en-GB" sz="1400" dirty="0" err="1">
                          <a:latin typeface="Cambria" pitchFamily="18" charset="0"/>
                          <a:ea typeface="Cambria" pitchFamily="18" charset="0"/>
                        </a:rPr>
                        <a:t>Elc</a:t>
                      </a:r>
                      <a:r>
                        <a:rPr lang="en-GB" sz="1400" dirty="0">
                          <a:latin typeface="Cambria" pitchFamily="18" charset="0"/>
                          <a:ea typeface="Cambria" pitchFamily="18" charset="0"/>
                        </a:rPr>
                        <a:t> Cabinets/ Offices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31121">
                <a:tc rowSpan="3">
                  <a:txBody>
                    <a:bodyPr/>
                    <a:lstStyle/>
                    <a:p>
                      <a:pPr algn="ctr" rtl="1">
                        <a:lnSpc>
                          <a:spcPct val="107000"/>
                        </a:lnSpc>
                        <a:spcAft>
                          <a:spcPts val="0"/>
                        </a:spcAft>
                      </a:pPr>
                      <a:r>
                        <a:rPr lang="en-US" sz="1400" dirty="0">
                          <a:latin typeface="Cambria" pitchFamily="18" charset="0"/>
                          <a:ea typeface="Cambria" pitchFamily="18" charset="0"/>
                        </a:rPr>
                        <a:t>MUVI Cinema</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31121">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2021</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48033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  /Wooden Cabinets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31121">
                <a:tc rowSpan="3">
                  <a:txBody>
                    <a:bodyPr/>
                    <a:lstStyle/>
                    <a:p>
                      <a:pPr algn="ctr" rtl="1">
                        <a:lnSpc>
                          <a:spcPct val="107000"/>
                        </a:lnSpc>
                        <a:spcAft>
                          <a:spcPts val="0"/>
                        </a:spcAft>
                      </a:pPr>
                      <a:r>
                        <a:rPr lang="en-US" sz="1400">
                          <a:latin typeface="Cambria" pitchFamily="18" charset="0"/>
                          <a:ea typeface="Cambria" pitchFamily="18" charset="0"/>
                        </a:rPr>
                        <a:t>Elip Resturant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31121">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2022</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49065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Counters / Wooden Tables / Ceiling Works / Seats / Mirrors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31121">
                <a:tc rowSpan="3">
                  <a:txBody>
                    <a:bodyPr/>
                    <a:lstStyle/>
                    <a:p>
                      <a:pPr algn="ctr" rtl="1">
                        <a:lnSpc>
                          <a:spcPct val="107000"/>
                        </a:lnSpc>
                        <a:spcAft>
                          <a:spcPts val="0"/>
                        </a:spcAft>
                      </a:pPr>
                      <a:r>
                        <a:rPr lang="en-US" sz="1400">
                          <a:latin typeface="Cambria" pitchFamily="18" charset="0"/>
                          <a:ea typeface="Cambria" pitchFamily="18" charset="0"/>
                        </a:rPr>
                        <a:t>Zain Airport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31121">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2022</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471208">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Reception Counter</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sp>
        <p:nvSpPr>
          <p:cNvPr id="38"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557213" y="11542889"/>
            <a:ext cx="6343976"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pic>
        <p:nvPicPr>
          <p:cNvPr id="19457" name="Picture 1"/>
          <p:cNvPicPr>
            <a:picLocks noChangeAspect="1" noChangeArrowheads="1"/>
          </p:cNvPicPr>
          <p:nvPr/>
        </p:nvPicPr>
        <p:blipFill>
          <a:blip r:embed="rId3"/>
          <a:srcRect/>
          <a:stretch>
            <a:fillRect/>
          </a:stretch>
        </p:blipFill>
        <p:spPr bwMode="auto">
          <a:xfrm>
            <a:off x="468630" y="6313291"/>
            <a:ext cx="6236970" cy="5030984"/>
          </a:xfrm>
          <a:prstGeom prst="rect">
            <a:avLst/>
          </a:prstGeom>
          <a:noFill/>
          <a:ln w="9525">
            <a:noFill/>
            <a:miter lim="800000"/>
            <a:headEnd/>
            <a:tailEnd/>
          </a:ln>
        </p:spPr>
      </p:pic>
      <p:grpSp>
        <p:nvGrpSpPr>
          <p:cNvPr id="39" name="Group 38">
            <a:extLst>
              <a:ext uri="{FF2B5EF4-FFF2-40B4-BE49-F238E27FC236}">
                <a16:creationId xmlns:a16="http://schemas.microsoft.com/office/drawing/2014/main" id="{57B8BE79-020B-FF43-85D9-D5FAF419655F}"/>
              </a:ext>
            </a:extLst>
          </p:cNvPr>
          <p:cNvGrpSpPr>
            <a:grpSpLocks/>
          </p:cNvGrpSpPr>
          <p:nvPr/>
        </p:nvGrpSpPr>
        <p:grpSpPr bwMode="auto">
          <a:xfrm>
            <a:off x="457200" y="740508"/>
            <a:ext cx="670743" cy="650256"/>
            <a:chOff x="0" y="0"/>
            <a:chExt cx="3965" cy="3975"/>
          </a:xfrm>
        </p:grpSpPr>
        <p:pic>
          <p:nvPicPr>
            <p:cNvPr id="40" name="Picture 39">
              <a:extLst>
                <a:ext uri="{FF2B5EF4-FFF2-40B4-BE49-F238E27FC236}">
                  <a16:creationId xmlns:a16="http://schemas.microsoft.com/office/drawing/2014/main" id="{E2A595F0-F19C-8B48-8703-04249189F73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2A40057A-570E-5847-87A0-8509140F7AC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CA07D472-BC1B-E645-BFB8-E50394F30E1C}"/>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CE9C2B3-9209-044E-A8FD-D43E4DF2A5D2}"/>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771D361-7B91-4A40-830F-7536B55BDB3B}"/>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08038CEE-ECC3-BB46-B393-1B654C01220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33236701-7BA0-2C40-B210-86B2DD063D62}"/>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3109B513-FE6D-1E48-BEFA-7DF01E98A5C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B304CFAD-8F1D-204D-A7BC-DC8E09978133}"/>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3BCCF97-62DC-0D46-82B2-AF5B4912103E}"/>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A7B2B5D7-3888-3D4A-8B2C-99975FFB01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E8B98840-1AE4-5344-ABFA-5CB6084F0504}"/>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50B1BE6D-B581-EF45-8D60-A1E14BDD641E}"/>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806BA628-774A-5144-B97A-24AFD01D38B2}"/>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359CBE4D-0185-904D-B851-95C1F58D691B}"/>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5A70A0BA-E402-A04E-A075-66075DC63C57}"/>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D848A461-43B2-2B4A-A9ED-A49DC3A32DD8}"/>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16DAE8A-B5E6-6D45-8F15-69C1AB65E9B0}"/>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45F98F2-3907-1F4C-87A1-F0B21B75581F}"/>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76491E7-6029-AE48-AF42-2728BC4D5B97}"/>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D3A3E746-2E49-5A4B-A1F2-7890A10786A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1878DD1F-8980-7547-BA3A-0AA17184B0EF}"/>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81AF97E6-7A10-0940-BC8C-0B3C547B2A0F}"/>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DFE7F93E-346E-0E41-8EB7-7FA43BCAAAEF}"/>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7F4B2303-236B-0F48-AF60-4380C173726E}"/>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EF251861-8966-A84E-9743-CC03CAE8A4EA}"/>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839986F7-7ADD-1B4A-BDD8-28942620529A}"/>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6A4565BD-C5DF-FF49-86CF-1C29C136B32C}"/>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FA00C4F2-FC0F-644B-80EF-B426F1A29393}"/>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extLst>
              <a:ext uri="{FF2B5EF4-FFF2-40B4-BE49-F238E27FC236}">
                <a16:creationId xmlns:a16="http://schemas.microsoft.com/office/drawing/2014/main" id="{4E43B299-F4E3-5045-A32D-2D65B22470E8}"/>
              </a:ext>
            </a:extLst>
          </p:cNvPr>
          <p:cNvPicPr/>
          <p:nvPr/>
        </p:nvPicPr>
        <p:blipFill>
          <a:blip r:embed="rId33"/>
          <a:stretch>
            <a:fillRect/>
          </a:stretch>
        </p:blipFill>
        <p:spPr>
          <a:xfrm>
            <a:off x="6127028" y="843896"/>
            <a:ext cx="797901" cy="37979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37" name="Table 36"/>
          <p:cNvGraphicFramePr>
            <a:graphicFrameLocks noGrp="1"/>
          </p:cNvGraphicFramePr>
          <p:nvPr/>
        </p:nvGraphicFramePr>
        <p:xfrm>
          <a:off x="455222" y="2021360"/>
          <a:ext cx="6469706" cy="3976146"/>
        </p:xfrm>
        <a:graphic>
          <a:graphicData uri="http://schemas.openxmlformats.org/drawingml/2006/table">
            <a:tbl>
              <a:tblPr firstRow="1" firstCol="1" bandRow="1">
                <a:tableStyleId>{5C22544A-7EE6-4342-B048-85BDC9FD1C3A}</a:tableStyleId>
              </a:tblPr>
              <a:tblGrid>
                <a:gridCol w="1135453">
                  <a:extLst>
                    <a:ext uri="{9D8B030D-6E8A-4147-A177-3AD203B41FA5}">
                      <a16:colId xmlns:a16="http://schemas.microsoft.com/office/drawing/2014/main" val="20000"/>
                    </a:ext>
                  </a:extLst>
                </a:gridCol>
                <a:gridCol w="1009650">
                  <a:extLst>
                    <a:ext uri="{9D8B030D-6E8A-4147-A177-3AD203B41FA5}">
                      <a16:colId xmlns:a16="http://schemas.microsoft.com/office/drawing/2014/main" val="20001"/>
                    </a:ext>
                  </a:extLst>
                </a:gridCol>
                <a:gridCol w="4324603">
                  <a:extLst>
                    <a:ext uri="{9D8B030D-6E8A-4147-A177-3AD203B41FA5}">
                      <a16:colId xmlns:a16="http://schemas.microsoft.com/office/drawing/2014/main" val="20002"/>
                    </a:ext>
                  </a:extLst>
                </a:gridCol>
              </a:tblGrid>
              <a:tr h="391090">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28136">
                <a:tc rowSpan="3">
                  <a:txBody>
                    <a:bodyPr/>
                    <a:lstStyle/>
                    <a:p>
                      <a:pPr algn="ctr" rtl="1">
                        <a:lnSpc>
                          <a:spcPct val="107000"/>
                        </a:lnSpc>
                        <a:spcAft>
                          <a:spcPts val="0"/>
                        </a:spcAft>
                      </a:pPr>
                      <a:r>
                        <a:rPr lang="en-US" sz="1400" dirty="0" err="1">
                          <a:latin typeface="Cambria" pitchFamily="18" charset="0"/>
                          <a:ea typeface="Cambria" pitchFamily="18" charset="0"/>
                        </a:rPr>
                        <a:t>Valantino</a:t>
                      </a:r>
                      <a:r>
                        <a:rPr lang="en-US" sz="1400" dirty="0">
                          <a:latin typeface="Cambria" pitchFamily="18" charset="0"/>
                          <a:ea typeface="Cambria" pitchFamily="18" charset="0"/>
                        </a:rPr>
                        <a:t> Showroom</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281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2022</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4555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 Kitchen / File Cabinets / Wall Cladding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28136">
                <a:tc rowSpan="3">
                  <a:txBody>
                    <a:bodyPr/>
                    <a:lstStyle/>
                    <a:p>
                      <a:pPr algn="ctr" rtl="1">
                        <a:lnSpc>
                          <a:spcPct val="107000"/>
                        </a:lnSpc>
                        <a:spcAft>
                          <a:spcPts val="0"/>
                        </a:spcAft>
                      </a:pPr>
                      <a:r>
                        <a:rPr lang="en-US" sz="1400">
                          <a:latin typeface="Cambria" pitchFamily="18" charset="0"/>
                          <a:ea typeface="Cambria" pitchFamily="18" charset="0"/>
                        </a:rPr>
                        <a:t>Private Offices</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281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2022</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34555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Doors Wall Cladding / Offices / Wooden Cabinets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28136">
                <a:tc rowSpan="3">
                  <a:txBody>
                    <a:bodyPr/>
                    <a:lstStyle/>
                    <a:p>
                      <a:pPr algn="ctr" rtl="1">
                        <a:lnSpc>
                          <a:spcPct val="107000"/>
                        </a:lnSpc>
                        <a:spcAft>
                          <a:spcPts val="0"/>
                        </a:spcAft>
                      </a:pPr>
                      <a:r>
                        <a:rPr lang="en-US" sz="1400">
                          <a:latin typeface="Cambria" pitchFamily="18" charset="0"/>
                          <a:ea typeface="Cambria" pitchFamily="18" charset="0"/>
                        </a:rPr>
                        <a:t>Sprout Resturant</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281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2022</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34555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Wooden Ceiling / Wall Cladding / Kitchens / Seats / Windows / Doors / Planet Boxes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28136">
                <a:tc rowSpan="3">
                  <a:txBody>
                    <a:bodyPr/>
                    <a:lstStyle/>
                    <a:p>
                      <a:pPr algn="ctr" rtl="1">
                        <a:lnSpc>
                          <a:spcPct val="107000"/>
                        </a:lnSpc>
                        <a:spcAft>
                          <a:spcPts val="0"/>
                        </a:spcAft>
                      </a:pPr>
                      <a:r>
                        <a:rPr lang="en-US" sz="1400">
                          <a:latin typeface="Cambria" pitchFamily="18" charset="0"/>
                          <a:ea typeface="Cambria" pitchFamily="18" charset="0"/>
                        </a:rPr>
                        <a:t>Dallah Al Barka</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2813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2022</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34555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Planet Boxes / Art Frames / Wardrobe / Display Units / Food Trolley</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sp>
        <p:nvSpPr>
          <p:cNvPr id="38"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496546" y="11496675"/>
            <a:ext cx="6247154" cy="452615"/>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pic>
        <p:nvPicPr>
          <p:cNvPr id="18433" name="Picture 1"/>
          <p:cNvPicPr>
            <a:picLocks noChangeAspect="1" noChangeArrowheads="1"/>
          </p:cNvPicPr>
          <p:nvPr/>
        </p:nvPicPr>
        <p:blipFill>
          <a:blip r:embed="rId3"/>
          <a:srcRect/>
          <a:stretch>
            <a:fillRect/>
          </a:stretch>
        </p:blipFill>
        <p:spPr bwMode="auto">
          <a:xfrm>
            <a:off x="484844" y="6292780"/>
            <a:ext cx="6440083" cy="3041720"/>
          </a:xfrm>
          <a:prstGeom prst="rect">
            <a:avLst/>
          </a:prstGeom>
          <a:noFill/>
          <a:ln w="9525">
            <a:noFill/>
            <a:miter lim="800000"/>
            <a:headEnd/>
            <a:tailEnd/>
          </a:ln>
        </p:spPr>
      </p:pic>
      <p:pic>
        <p:nvPicPr>
          <p:cNvPr id="18434" name="Picture 2"/>
          <p:cNvPicPr>
            <a:picLocks noChangeAspect="1" noChangeArrowheads="1"/>
          </p:cNvPicPr>
          <p:nvPr/>
        </p:nvPicPr>
        <p:blipFill>
          <a:blip r:embed="rId4"/>
          <a:srcRect/>
          <a:stretch>
            <a:fillRect/>
          </a:stretch>
        </p:blipFill>
        <p:spPr bwMode="auto">
          <a:xfrm>
            <a:off x="468629" y="8974611"/>
            <a:ext cx="6456297" cy="2226790"/>
          </a:xfrm>
          <a:prstGeom prst="rect">
            <a:avLst/>
          </a:prstGeom>
          <a:noFill/>
          <a:ln w="9525">
            <a:noFill/>
            <a:miter lim="800000"/>
            <a:headEnd/>
            <a:tailEnd/>
          </a:ln>
        </p:spPr>
      </p:pic>
      <p:grpSp>
        <p:nvGrpSpPr>
          <p:cNvPr id="39" name="Group 38">
            <a:extLst>
              <a:ext uri="{FF2B5EF4-FFF2-40B4-BE49-F238E27FC236}">
                <a16:creationId xmlns:a16="http://schemas.microsoft.com/office/drawing/2014/main" id="{14AE781B-6D26-BD41-8368-09C68FF9D467}"/>
              </a:ext>
            </a:extLst>
          </p:cNvPr>
          <p:cNvGrpSpPr>
            <a:grpSpLocks/>
          </p:cNvGrpSpPr>
          <p:nvPr/>
        </p:nvGrpSpPr>
        <p:grpSpPr bwMode="auto">
          <a:xfrm>
            <a:off x="457200" y="740508"/>
            <a:ext cx="670743" cy="650256"/>
            <a:chOff x="0" y="0"/>
            <a:chExt cx="3965" cy="3975"/>
          </a:xfrm>
        </p:grpSpPr>
        <p:pic>
          <p:nvPicPr>
            <p:cNvPr id="40" name="Picture 39">
              <a:extLst>
                <a:ext uri="{FF2B5EF4-FFF2-40B4-BE49-F238E27FC236}">
                  <a16:creationId xmlns:a16="http://schemas.microsoft.com/office/drawing/2014/main" id="{5FBD70C7-3B87-444B-8745-BDA365E0FEB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5385C98D-2815-6A4A-81F5-1D52FA068CA0}"/>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61FE567E-298F-B34D-B215-C66046F5DF71}"/>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3299EE3C-FF1B-814A-A21C-6262162C7D77}"/>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9123DA3A-FFA5-5548-8C5B-FD5983DC9975}"/>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085ED107-E347-2C4F-A28D-8A9717DE535F}"/>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8F89E85-C22A-3E44-8FB6-518DCB69792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1BD40134-F2EB-8B48-97EE-DB798F082BAE}"/>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51BAC343-2320-C54B-A038-D5D3ADC02519}"/>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245EA9F0-C344-A947-84AB-ACD8D7652EBC}"/>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CDFB6ABC-EA45-644B-8914-9363507FCCEB}"/>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830A2014-050F-464A-9712-ADA0E858E174}"/>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F115524-E0DF-B54C-B1DD-F37E41E5AB31}"/>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E2504792-71DE-E043-A3BD-956FDE525867}"/>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4DCAE50-3F05-2A4F-A4D3-2B81D736A674}"/>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37275800-20D3-5141-B445-90ED1BD353FF}"/>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25A0ACFE-7A46-9E46-866B-0607693168BC}"/>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E4B2892-19B8-004E-92BC-BBE08B5FA8B9}"/>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128A1AE4-97A5-DB46-B465-47C9D9579A74}"/>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F1C880F6-A9C9-8A40-AEF1-A17E55E5D783}"/>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5EEAA9C-A2FA-CC4D-A689-0254D304DDB3}"/>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7E9ABD69-1D91-0F43-ADEB-43D4168307D9}"/>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6BCF9D47-36B5-D540-88F7-B62D160F7ABD}"/>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81F7A9A-3E32-D64B-99F7-E34444E067C7}"/>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7592360E-5B0E-DC4A-B821-681674DF4F14}"/>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569245B4-BAE2-1049-8F41-DE4BCFC80215}"/>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AFEF7671-A8E6-454E-8CFB-25672B804E29}"/>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6AF0EE63-4588-D546-B76D-8DD03438572B}"/>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E6703E92-38E6-1A42-81DD-CA49726B58DC}"/>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extLst>
              <a:ext uri="{FF2B5EF4-FFF2-40B4-BE49-F238E27FC236}">
                <a16:creationId xmlns:a16="http://schemas.microsoft.com/office/drawing/2014/main" id="{AA75C77F-3261-1040-A45C-F4AEE3C12A72}"/>
              </a:ext>
            </a:extLst>
          </p:cNvPr>
          <p:cNvPicPr/>
          <p:nvPr/>
        </p:nvPicPr>
        <p:blipFill>
          <a:blip r:embed="rId34"/>
          <a:stretch>
            <a:fillRect/>
          </a:stretch>
        </p:blipFill>
        <p:spPr>
          <a:xfrm>
            <a:off x="6127028" y="888124"/>
            <a:ext cx="797901" cy="3355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37" name="Table 36"/>
          <p:cNvGraphicFramePr>
            <a:graphicFrameLocks noGrp="1"/>
          </p:cNvGraphicFramePr>
          <p:nvPr>
            <p:extLst>
              <p:ext uri="{D42A27DB-BD31-4B8C-83A1-F6EECF244321}">
                <p14:modId xmlns:p14="http://schemas.microsoft.com/office/powerpoint/2010/main" val="3912853031"/>
              </p:ext>
            </p:extLst>
          </p:nvPr>
        </p:nvGraphicFramePr>
        <p:xfrm>
          <a:off x="640740" y="1905000"/>
          <a:ext cx="6141060" cy="3336557"/>
        </p:xfrm>
        <a:graphic>
          <a:graphicData uri="http://schemas.openxmlformats.org/drawingml/2006/table">
            <a:tbl>
              <a:tblPr firstRow="1" firstCol="1" bandRow="1">
                <a:tableStyleId>{5C22544A-7EE6-4342-B048-85BDC9FD1C3A}</a:tableStyleId>
              </a:tblPr>
              <a:tblGrid>
                <a:gridCol w="1083285">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3952875">
                  <a:extLst>
                    <a:ext uri="{9D8B030D-6E8A-4147-A177-3AD203B41FA5}">
                      <a16:colId xmlns:a16="http://schemas.microsoft.com/office/drawing/2014/main" val="20002"/>
                    </a:ext>
                  </a:extLst>
                </a:gridCol>
              </a:tblGrid>
              <a:tr h="392906">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29195">
                <a:tc rowSpan="3">
                  <a:txBody>
                    <a:bodyPr/>
                    <a:lstStyle/>
                    <a:p>
                      <a:pPr algn="ctr" rtl="1">
                        <a:lnSpc>
                          <a:spcPct val="107000"/>
                        </a:lnSpc>
                        <a:spcAft>
                          <a:spcPts val="0"/>
                        </a:spcAft>
                      </a:pPr>
                      <a:r>
                        <a:rPr lang="en-US" sz="1400" dirty="0">
                          <a:latin typeface="Cambria" pitchFamily="18" charset="0"/>
                          <a:ea typeface="Cambria" pitchFamily="18" charset="0"/>
                        </a:rPr>
                        <a:t>KAEC</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Thwal</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29195">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2022</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229195">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Doors / Kitchens / Wordrobes /</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29195">
                <a:tc rowSpan="3">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tc>
                  <a:txBody>
                    <a:bodyPr/>
                    <a:lstStyle/>
                    <a:p>
                      <a:pPr algn="ctr">
                        <a:lnSpc>
                          <a:spcPct val="107000"/>
                        </a:lnSpc>
                      </a:pP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29195">
                <a:tc vMerge="1">
                  <a:txBody>
                    <a:bodyPr/>
                    <a:lstStyle/>
                    <a:p>
                      <a:endParaRPr lang="la-Latn"/>
                    </a:p>
                  </a:txBody>
                  <a:tcPr/>
                </a:tc>
                <a:tc>
                  <a:txBody>
                    <a:bodyPr/>
                    <a:lstStyle/>
                    <a:p>
                      <a:pPr algn="ctr">
                        <a:lnSpc>
                          <a:spcPct val="107000"/>
                        </a:lnSpc>
                      </a:pP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229195">
                <a:tc vMerge="1">
                  <a:txBody>
                    <a:bodyPr/>
                    <a:lstStyle/>
                    <a:p>
                      <a:endParaRPr lang="la-Latn"/>
                    </a:p>
                  </a:txBody>
                  <a:tcPr/>
                </a:tc>
                <a:tc>
                  <a:txBody>
                    <a:bodyPr/>
                    <a:lstStyle/>
                    <a:p>
                      <a:pPr algn="ctr">
                        <a:lnSpc>
                          <a:spcPct val="107000"/>
                        </a:lnSpc>
                      </a:pP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29195">
                <a:tc rowSpan="3">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29195">
                <a:tc vMerge="1">
                  <a:txBody>
                    <a:bodyPr/>
                    <a:lstStyle/>
                    <a:p>
                      <a:endParaRPr lang="la-Latn"/>
                    </a:p>
                  </a:txBody>
                  <a:tcP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29195">
                <a:tc vMerge="1">
                  <a:txBody>
                    <a:bodyPr/>
                    <a:lstStyle/>
                    <a:p>
                      <a:endParaRPr lang="la-Latn"/>
                    </a:p>
                  </a:txBody>
                  <a:tcPr/>
                </a:tc>
                <a:tc>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29195">
                <a:tc rowSpan="3">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29195">
                <a:tc vMerge="1">
                  <a:txBody>
                    <a:bodyPr/>
                    <a:lstStyle/>
                    <a:p>
                      <a:endParaRPr lang="la-Latn"/>
                    </a:p>
                  </a:txBody>
                  <a:tcPr/>
                </a:tc>
                <a:tc>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0">
                <a:tc vMerge="1">
                  <a:txBody>
                    <a:bodyPr/>
                    <a:lstStyle/>
                    <a:p>
                      <a:endParaRPr lang="la-Latn"/>
                    </a:p>
                  </a:txBody>
                  <a:tcPr/>
                </a:tc>
                <a:tc>
                  <a:txBody>
                    <a:bodyPr/>
                    <a:lstStyle/>
                    <a:p>
                      <a:pPr>
                        <a:lnSpc>
                          <a:spcPct val="107000"/>
                        </a:lnSpc>
                      </a:pP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pP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sp>
        <p:nvSpPr>
          <p:cNvPr id="38"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455222" y="11639550"/>
            <a:ext cx="6326578" cy="309740"/>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sp>
        <p:nvSpPr>
          <p:cNvPr id="39" name="Rectangle 38"/>
          <p:cNvSpPr/>
          <p:nvPr/>
        </p:nvSpPr>
        <p:spPr>
          <a:xfrm>
            <a:off x="702727" y="10676156"/>
            <a:ext cx="5892163" cy="646331"/>
          </a:xfrm>
          <a:prstGeom prst="rect">
            <a:avLst/>
          </a:prstGeom>
        </p:spPr>
        <p:txBody>
          <a:bodyPr wrap="square">
            <a:spAutoFit/>
          </a:bodyPr>
          <a:lstStyle/>
          <a:p>
            <a:r>
              <a:rPr lang="en-US" sz="1200" dirty="0">
                <a:latin typeface="Cambria" pitchFamily="18" charset="0"/>
                <a:ea typeface="Cambria" pitchFamily="18" charset="0"/>
              </a:rPr>
              <a:t>These projects are an overview of the works that have been implemented in addition to the many diversified projects that have been implemented for major companies and private villas</a:t>
            </a:r>
            <a:endParaRPr lang="la-Latn" sz="1200" dirty="0">
              <a:latin typeface="Cambria" pitchFamily="18" charset="0"/>
              <a:ea typeface="Cambria" pitchFamily="18" charset="0"/>
            </a:endParaRPr>
          </a:p>
        </p:txBody>
      </p:sp>
      <p:pic>
        <p:nvPicPr>
          <p:cNvPr id="17409" name="Picture 1"/>
          <p:cNvPicPr>
            <a:picLocks noChangeAspect="1" noChangeArrowheads="1"/>
          </p:cNvPicPr>
          <p:nvPr/>
        </p:nvPicPr>
        <p:blipFill>
          <a:blip r:embed="rId3"/>
          <a:srcRect/>
          <a:stretch>
            <a:fillRect/>
          </a:stretch>
        </p:blipFill>
        <p:spPr bwMode="auto">
          <a:xfrm>
            <a:off x="640740" y="5519253"/>
            <a:ext cx="6141060" cy="4966698"/>
          </a:xfrm>
          <a:prstGeom prst="rect">
            <a:avLst/>
          </a:prstGeom>
          <a:noFill/>
          <a:ln w="9525">
            <a:noFill/>
            <a:miter lim="800000"/>
            <a:headEnd/>
            <a:tailEnd/>
          </a:ln>
        </p:spPr>
      </p:pic>
      <p:grpSp>
        <p:nvGrpSpPr>
          <p:cNvPr id="40" name="Group 38">
            <a:extLst>
              <a:ext uri="{FF2B5EF4-FFF2-40B4-BE49-F238E27FC236}">
                <a16:creationId xmlns:a16="http://schemas.microsoft.com/office/drawing/2014/main" id="{85299087-B79A-7C4E-9A2B-C9F6D7979B24}"/>
              </a:ext>
            </a:extLst>
          </p:cNvPr>
          <p:cNvGrpSpPr>
            <a:grpSpLocks/>
          </p:cNvGrpSpPr>
          <p:nvPr/>
        </p:nvGrpSpPr>
        <p:grpSpPr bwMode="auto">
          <a:xfrm>
            <a:off x="457200" y="740508"/>
            <a:ext cx="670743" cy="650256"/>
            <a:chOff x="0" y="0"/>
            <a:chExt cx="3965" cy="3975"/>
          </a:xfrm>
        </p:grpSpPr>
        <p:pic>
          <p:nvPicPr>
            <p:cNvPr id="41" name="Picture 40">
              <a:extLst>
                <a:ext uri="{FF2B5EF4-FFF2-40B4-BE49-F238E27FC236}">
                  <a16:creationId xmlns:a16="http://schemas.microsoft.com/office/drawing/2014/main" id="{FA65E714-7773-754B-9EE2-0130DDBFB18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61ABD32F-4F10-224B-BDA7-211C714524F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56F4668C-49FA-DD4B-8E45-9ED2A2442F12}"/>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973BE0D-DC4A-2B40-9B39-BEE8B7ECF5E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DB4B2E88-1F7F-4B49-B9E5-DC81C2CFDD0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CF230174-2AD1-2747-A11B-A1F638915F35}"/>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142E261A-082D-5445-8D89-4DA4FC3EAF57}"/>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BE701D14-A84C-0F45-9164-E9361CD6403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0C62410A-69E0-1B45-A4C9-CA42559992BC}"/>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3EF4FA72-074C-D945-9313-DA8E6AD67759}"/>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EFCE500A-AD9B-EC43-8B49-917D478D9AF3}"/>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9ECC05B0-8E01-3340-98B0-76BE41938929}"/>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19285F74-BEDA-6C46-9D3C-33FCA6259BEA}"/>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E326892-0999-194D-8BFB-62CDA3E710CA}"/>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64DE1C0-2937-5C4E-A590-36864C222AD0}"/>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9ECE13E1-B8C7-8D4E-97BE-B3B8DD92B43C}"/>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DE76153A-BC1F-5043-B3DF-4469B5A68938}"/>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2A22C941-AE78-1647-8EC0-6FD3D07E1B1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5992664-9AA1-6546-ACB1-9A5F94055592}"/>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7ED5682E-A957-A842-A4C9-182C7D132176}"/>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1B6BDE1D-28F2-C04C-AA5A-03644E670B3A}"/>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76E04CD8-D30B-7C4C-984D-396F398B839F}"/>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D6E06727-A8B3-1543-8B60-4489259EDAAF}"/>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EF38096C-F07E-4E4A-844E-5532FD53308E}"/>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5E3FA025-616A-2E42-B081-792E7333EC8C}"/>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09C64FFB-443A-384B-9422-70B50FC3392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2BE0CAED-12B0-D34F-B7A5-2DD2DEF32D6A}"/>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621B2975-9CD1-0640-A496-932A4B2EEB19}"/>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758ABADF-D14B-B744-A9CA-BBFB24759494}"/>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69">
            <a:extLst>
              <a:ext uri="{FF2B5EF4-FFF2-40B4-BE49-F238E27FC236}">
                <a16:creationId xmlns:a16="http://schemas.microsoft.com/office/drawing/2014/main" id="{ED87A864-6AB0-8146-B61A-F45AE1B54C92}"/>
              </a:ext>
            </a:extLst>
          </p:cNvPr>
          <p:cNvPicPr/>
          <p:nvPr/>
        </p:nvPicPr>
        <p:blipFill>
          <a:blip r:embed="rId33"/>
          <a:stretch>
            <a:fillRect/>
          </a:stretch>
        </p:blipFill>
        <p:spPr>
          <a:xfrm>
            <a:off x="6127028" y="888124"/>
            <a:ext cx="797901" cy="33556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37"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496546" y="11496675"/>
            <a:ext cx="6428383" cy="452615"/>
          </a:xfrm>
        </p:spPr>
        <p:txBody>
          <a:bodyPr/>
          <a:lstStyle/>
          <a:p>
            <a:r>
              <a:rPr lang="en-US" dirty="0"/>
              <a:t>Best Selection Company for trading CR 4030306191 </a:t>
            </a:r>
            <a:r>
              <a:rPr lang="en-US" dirty="0" err="1"/>
              <a:t>WhatsApp</a:t>
            </a:r>
            <a:r>
              <a:rPr lang="en-US" dirty="0"/>
              <a:t> +966-506677062                               Email Address : </a:t>
            </a:r>
            <a:r>
              <a:rPr lang="en-US" dirty="0">
                <a:hlinkClick r:id="rId2"/>
              </a:rPr>
              <a:t>info@best-selection.net</a:t>
            </a:r>
            <a:r>
              <a:rPr lang="en-US" dirty="0"/>
              <a:t>                                                                                                                                                                                                                                                                                            </a:t>
            </a:r>
          </a:p>
          <a:p>
            <a:endParaRPr lang="en-US" dirty="0"/>
          </a:p>
          <a:p>
            <a:endParaRPr lang="en-US" dirty="0"/>
          </a:p>
        </p:txBody>
      </p:sp>
      <p:pic>
        <p:nvPicPr>
          <p:cNvPr id="38" name="Picture 37" descr="C:\Users\R\Desktop\Wood\IMG-20191124-WA00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660" y="1857760"/>
            <a:ext cx="2507692" cy="3236036"/>
          </a:xfrm>
          <a:prstGeom prst="rect">
            <a:avLst/>
          </a:prstGeom>
          <a:noFill/>
          <a:ln>
            <a:noFill/>
          </a:ln>
        </p:spPr>
      </p:pic>
      <p:pic>
        <p:nvPicPr>
          <p:cNvPr id="39" name="Picture 38" descr="C:\Users\R\Desktop\Wood\IMG-20191123-WA0023.jpg"/>
          <p:cNvPicPr/>
          <p:nvPr/>
        </p:nvPicPr>
        <p:blipFill rotWithShape="1">
          <a:blip r:embed="rId4" cstate="print">
            <a:extLst>
              <a:ext uri="{28A0092B-C50C-407E-A947-70E740481C1C}">
                <a14:useLocalDpi xmlns:a14="http://schemas.microsoft.com/office/drawing/2010/main" val="0"/>
              </a:ext>
            </a:extLst>
          </a:blip>
          <a:srcRect l="8690" r="17120"/>
          <a:stretch/>
        </p:blipFill>
        <p:spPr bwMode="auto">
          <a:xfrm>
            <a:off x="3701404" y="1857759"/>
            <a:ext cx="3064522" cy="3236038"/>
          </a:xfrm>
          <a:prstGeom prst="rect">
            <a:avLst/>
          </a:prstGeom>
          <a:noFill/>
          <a:ln>
            <a:noFill/>
          </a:ln>
          <a:extLst>
            <a:ext uri="{53640926-AAD7-44D8-BBD7-CCE9431645EC}">
              <a14:shadowObscured xmlns:a14="http://schemas.microsoft.com/office/drawing/2010/main"/>
            </a:ext>
          </a:extLst>
        </p:spPr>
      </p:pic>
      <p:pic>
        <p:nvPicPr>
          <p:cNvPr id="40" name="Picture 39" descr="C:\Users\R\Desktop\Wood\IMG-20191124-WA001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660" y="5276849"/>
            <a:ext cx="5895266" cy="5632551"/>
          </a:xfrm>
          <a:prstGeom prst="rect">
            <a:avLst/>
          </a:prstGeom>
          <a:noFill/>
          <a:ln>
            <a:noFill/>
          </a:ln>
        </p:spPr>
      </p:pic>
      <p:grpSp>
        <p:nvGrpSpPr>
          <p:cNvPr id="41" name="Group 38">
            <a:extLst>
              <a:ext uri="{FF2B5EF4-FFF2-40B4-BE49-F238E27FC236}">
                <a16:creationId xmlns:a16="http://schemas.microsoft.com/office/drawing/2014/main" id="{0FC32D6C-ACFB-2148-A851-321472B6399A}"/>
              </a:ext>
            </a:extLst>
          </p:cNvPr>
          <p:cNvGrpSpPr>
            <a:grpSpLocks/>
          </p:cNvGrpSpPr>
          <p:nvPr/>
        </p:nvGrpSpPr>
        <p:grpSpPr bwMode="auto">
          <a:xfrm>
            <a:off x="457200" y="740508"/>
            <a:ext cx="670743" cy="650256"/>
            <a:chOff x="0" y="0"/>
            <a:chExt cx="3965" cy="3975"/>
          </a:xfrm>
        </p:grpSpPr>
        <p:pic>
          <p:nvPicPr>
            <p:cNvPr id="42" name="Picture 41">
              <a:extLst>
                <a:ext uri="{FF2B5EF4-FFF2-40B4-BE49-F238E27FC236}">
                  <a16:creationId xmlns:a16="http://schemas.microsoft.com/office/drawing/2014/main" id="{8D2532BB-C306-F240-B820-16580AC021C8}"/>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C4173E20-D2D4-7141-BF15-CB72114F50A4}"/>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44A92D5-510D-7544-8AB8-662528577865}"/>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40A7E86-E074-4E4C-AA20-0724F0136082}"/>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ADCC41D4-27F6-AF46-95D6-1DA8341DE8A3}"/>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ED65EDCC-D6F7-D547-A9BA-2ECBFB0608A9}"/>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C5DDE395-D0B9-3647-8E54-80C297E42A81}"/>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606C332-2B30-3047-B4D7-37B8DA87DB0C}"/>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6B5E8807-145C-C84D-9332-F9AC19780464}"/>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CD949A94-7BD6-5C41-82B4-3FECCFB38129}"/>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A86E9E01-A581-4A44-8FAA-F698AAC92861}"/>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710D118F-ECC8-2748-872A-30F449AC9376}"/>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297CF7DB-095F-054E-B080-78626BE0FF7D}"/>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AE92FC1E-F3E0-F348-B87A-6FCA0B132FF9}"/>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5729C645-F852-354D-A577-5C67F3566875}"/>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56A58608-E127-164A-87C4-0F531D59EFEC}"/>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EF94F9D9-30B2-AF4F-B3E5-8E3B93E61C13}"/>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300B7A62-450E-C64D-8D13-3BF3576D4E73}"/>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A05EF360-6738-8648-A020-E840BFBC1A8B}"/>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2AD93614-F5D0-1A4F-B64D-A531919C990A}"/>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0671754E-6976-854B-A3BF-ED480AD6777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97000100-D7DC-5A4B-8E1D-03AA5D3F3768}"/>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AD81F4F-6C52-AA44-98C4-F06374CAA4AA}"/>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A0F34ECE-0DDF-D141-B8B9-DE727A05A2BC}"/>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A496E9F8-5D02-0B43-91E5-E8CA2931223F}"/>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7D2C77BD-4A18-0D42-B9E4-744F0DECB23A}"/>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3BBCCF6B-5904-E14A-9276-54A97D2F8518}"/>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00F3EAB1-8300-C740-BDC3-31CFDC0DB369}"/>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905B757C-9CCF-7746-84C3-9DDD06529578}"/>
                </a:ext>
              </a:extLst>
            </p:cNvPr>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70">
            <a:extLst>
              <a:ext uri="{FF2B5EF4-FFF2-40B4-BE49-F238E27FC236}">
                <a16:creationId xmlns:a16="http://schemas.microsoft.com/office/drawing/2014/main" id="{28DB5418-318E-9644-9378-AC824FEE305D}"/>
              </a:ext>
            </a:extLst>
          </p:cNvPr>
          <p:cNvPicPr/>
          <p:nvPr/>
        </p:nvPicPr>
        <p:blipFill>
          <a:blip r:embed="rId35"/>
          <a:stretch>
            <a:fillRect/>
          </a:stretch>
        </p:blipFill>
        <p:spPr>
          <a:xfrm>
            <a:off x="6127028" y="888124"/>
            <a:ext cx="797901" cy="33556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33903B-2BFB-3148-BE23-9E8DA2763E14}"/>
              </a:ext>
            </a:extLst>
          </p:cNvPr>
          <p:cNvGrpSpPr>
            <a:grpSpLocks/>
          </p:cNvGrpSpPr>
          <p:nvPr/>
        </p:nvGrpSpPr>
        <p:grpSpPr bwMode="auto">
          <a:xfrm>
            <a:off x="455222" y="668462"/>
            <a:ext cx="713821" cy="665552"/>
            <a:chOff x="0" y="0"/>
            <a:chExt cx="3965" cy="3975"/>
          </a:xfrm>
        </p:grpSpPr>
        <p:pic>
          <p:nvPicPr>
            <p:cNvPr id="6" name="Picture 5">
              <a:extLst>
                <a:ext uri="{FF2B5EF4-FFF2-40B4-BE49-F238E27FC236}">
                  <a16:creationId xmlns:a16="http://schemas.microsoft.com/office/drawing/2014/main" id="{11B97E6A-33BB-9043-A888-EBBC6535903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3A4262-5E94-8C4E-8BB5-21A8CDE7B2D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4F33C0-1DDB-1D44-BAD5-804F0FA83D6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EC5DB7-EE43-E440-B28B-78C76124078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CC24AF-B083-AC4C-8DB9-890E62B6DC48}"/>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79E3C6E-ED90-A249-9BAE-63BBCAF468F3}"/>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20E55A-1A35-E24A-9D09-882D5F4E29EE}"/>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F648B79-B50A-284B-856A-1AAD8131CC5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5A05F7B-CEE4-E849-8A20-DC97F459BFF7}"/>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772FCFF-75CE-904A-A0BE-C6DEE770D36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4143ABD-9EFE-C241-8295-DE65D7AC984A}"/>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126C8F7-DD75-1A4A-9BCE-BE635FC4B7A8}"/>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7B8AD49-B7C8-C243-9EB6-0DD597DAD035}"/>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45E7891-E516-6347-8062-2B6B3B03D6B9}"/>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BD15BEF-6BE4-7B45-89E3-B3030F7AC1DE}"/>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64F472F-E056-E14F-937E-C9ADF0F2AFD2}"/>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D52A4AD-11E2-4949-9B16-47FC4D388885}"/>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ACC93C9-2288-0D48-91C4-5A479106182A}"/>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4CE477C-F6B5-7D4B-8B64-8D2627EE9F26}"/>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6608416-AB7F-C741-8499-A2E72A1F710A}"/>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1B48EA4-0391-0441-B67A-387C4B2B3EDB}"/>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369E41A-3EE8-3C40-B3D9-9738BAFC1C72}"/>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9390250-0ECC-0049-835B-467D7E999AA1}"/>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77310A53-D62D-1F4A-BB91-FB3C0C5D8C80}"/>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9DE6869-9A3A-B349-81D7-CE4540A84471}"/>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9E99A0B7-4AE8-1244-A136-71B95D31558D}"/>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79E8103-E4A5-7C47-AAEC-9445950B31CE}"/>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1E45E67-7F66-EB44-9830-43C028A09F38}"/>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9C9522-7A63-164A-BE3E-20665649781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3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7" name="Picture 36" descr="C:\Users\R\Desktop\Wood\IMG-20200310-WA0052.jpg"/>
          <p:cNvPicPr/>
          <p:nvPr/>
        </p:nvPicPr>
        <p:blipFill rotWithShape="1">
          <a:blip r:embed="rId31" cstate="print">
            <a:extLst>
              <a:ext uri="{28A0092B-C50C-407E-A947-70E740481C1C}">
                <a14:useLocalDpi xmlns:a14="http://schemas.microsoft.com/office/drawing/2010/main" val="0"/>
              </a:ext>
            </a:extLst>
          </a:blip>
          <a:srcRect r="19238"/>
          <a:stretch/>
        </p:blipFill>
        <p:spPr bwMode="auto">
          <a:xfrm>
            <a:off x="640740" y="1957070"/>
            <a:ext cx="2907352" cy="3505455"/>
          </a:xfrm>
          <a:prstGeom prst="rect">
            <a:avLst/>
          </a:prstGeom>
          <a:noFill/>
          <a:ln>
            <a:noFill/>
          </a:ln>
          <a:extLst>
            <a:ext uri="{53640926-AAD7-44D8-BBD7-CCE9431645EC}">
              <a14:shadowObscured xmlns:a14="http://schemas.microsoft.com/office/drawing/2010/main"/>
            </a:ext>
          </a:extLst>
        </p:spPr>
      </p:pic>
      <p:pic>
        <p:nvPicPr>
          <p:cNvPr id="38" name="Picture 37" descr="C:\Users\R\Desktop\Wood\IMG-20200205-WA0055.jpg"/>
          <p:cNvPicPr/>
          <p:nvPr/>
        </p:nvPicPr>
        <p:blipFill rotWithShape="1">
          <a:blip r:embed="rId32" cstate="print">
            <a:extLst>
              <a:ext uri="{28A0092B-C50C-407E-A947-70E740481C1C}">
                <a14:useLocalDpi xmlns:a14="http://schemas.microsoft.com/office/drawing/2010/main" val="0"/>
              </a:ext>
            </a:extLst>
          </a:blip>
          <a:srcRect l="85" t="13755" r="-85"/>
          <a:stretch/>
        </p:blipFill>
        <p:spPr bwMode="auto">
          <a:xfrm>
            <a:off x="3686281" y="1957070"/>
            <a:ext cx="3238647" cy="3505455"/>
          </a:xfrm>
          <a:prstGeom prst="rect">
            <a:avLst/>
          </a:prstGeom>
          <a:noFill/>
          <a:ln>
            <a:noFill/>
          </a:ln>
          <a:extLst>
            <a:ext uri="{53640926-AAD7-44D8-BBD7-CCE9431645EC}">
              <a14:shadowObscured xmlns:a14="http://schemas.microsoft.com/office/drawing/2010/main"/>
            </a:ext>
          </a:extLst>
        </p:spPr>
      </p:pic>
      <p:pic>
        <p:nvPicPr>
          <p:cNvPr id="39" name="Picture 38" descr="C:\Users\R\Desktop\Wood\IMG-20191126-WA0035.jpg"/>
          <p:cNvPicPr/>
          <p:nvPr/>
        </p:nvPicPr>
        <p:blipFill rotWithShape="1">
          <a:blip r:embed="rId33" cstate="print">
            <a:extLst>
              <a:ext uri="{28A0092B-C50C-407E-A947-70E740481C1C}">
                <a14:useLocalDpi xmlns:a14="http://schemas.microsoft.com/office/drawing/2010/main" val="0"/>
              </a:ext>
            </a:extLst>
          </a:blip>
          <a:srcRect b="9667"/>
          <a:stretch/>
        </p:blipFill>
        <p:spPr bwMode="auto">
          <a:xfrm>
            <a:off x="640740" y="5695950"/>
            <a:ext cx="6284189" cy="5358644"/>
          </a:xfrm>
          <a:prstGeom prst="rect">
            <a:avLst/>
          </a:prstGeom>
          <a:noFill/>
          <a:ln>
            <a:noFill/>
          </a:ln>
          <a:extLst>
            <a:ext uri="{53640926-AAD7-44D8-BBD7-CCE9431645EC}">
              <a14:shadowObscured xmlns:a14="http://schemas.microsoft.com/office/drawing/2010/main"/>
            </a:ext>
          </a:extLst>
        </p:spPr>
      </p:pic>
      <p:sp>
        <p:nvSpPr>
          <p:cNvPr id="40"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640739" y="11677650"/>
            <a:ext cx="6284190" cy="271640"/>
          </a:xfrm>
        </p:spPr>
        <p:txBody>
          <a:bodyPr/>
          <a:lstStyle/>
          <a:p>
            <a:r>
              <a:rPr lang="en-US" dirty="0"/>
              <a:t>Best Selection Company for trading CR 4030306191 </a:t>
            </a:r>
            <a:r>
              <a:rPr lang="en-US" dirty="0" err="1"/>
              <a:t>WhatsApp</a:t>
            </a:r>
            <a:r>
              <a:rPr lang="en-US" dirty="0"/>
              <a:t> +966-506677062                               Email Address : </a:t>
            </a:r>
            <a:r>
              <a:rPr lang="en-US" dirty="0">
                <a:hlinkClick r:id="rId34"/>
              </a:rPr>
              <a:t>info@best-selection.net</a:t>
            </a:r>
            <a:r>
              <a:rPr lang="en-US" dirty="0"/>
              <a:t>                                                                                                                                                                                                                                                                                            </a:t>
            </a:r>
          </a:p>
          <a:p>
            <a:endParaRPr lang="en-US" dirty="0"/>
          </a:p>
          <a:p>
            <a:endParaRPr lang="en-US" dirty="0"/>
          </a:p>
        </p:txBody>
      </p:sp>
      <p:pic>
        <p:nvPicPr>
          <p:cNvPr id="41" name="Picture 40">
            <a:extLst>
              <a:ext uri="{FF2B5EF4-FFF2-40B4-BE49-F238E27FC236}">
                <a16:creationId xmlns:a16="http://schemas.microsoft.com/office/drawing/2014/main" id="{FB747AA9-5CDE-6843-9496-4EA09B33DC0B}"/>
              </a:ext>
            </a:extLst>
          </p:cNvPr>
          <p:cNvPicPr/>
          <p:nvPr/>
        </p:nvPicPr>
        <p:blipFill>
          <a:blip r:embed="rId35"/>
          <a:stretch>
            <a:fillRect/>
          </a:stretch>
        </p:blipFill>
        <p:spPr>
          <a:xfrm>
            <a:off x="6127028" y="888124"/>
            <a:ext cx="797901" cy="33556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7" name="Picture 36" descr="C:\Users\R\Desktop\Wood\IMG-20200711-WA0042.jpg"/>
          <p:cNvPicPr/>
          <p:nvPr/>
        </p:nvPicPr>
        <p:blipFill rotWithShape="1">
          <a:blip r:embed="rId2" cstate="print">
            <a:extLst>
              <a:ext uri="{28A0092B-C50C-407E-A947-70E740481C1C}">
                <a14:useLocalDpi xmlns:a14="http://schemas.microsoft.com/office/drawing/2010/main" val="0"/>
              </a:ext>
            </a:extLst>
          </a:blip>
          <a:srcRect l="16046" r="5571" b="11333"/>
          <a:stretch/>
        </p:blipFill>
        <p:spPr bwMode="auto">
          <a:xfrm>
            <a:off x="696572" y="1879599"/>
            <a:ext cx="5951878" cy="2405293"/>
          </a:xfrm>
          <a:prstGeom prst="rect">
            <a:avLst/>
          </a:prstGeom>
          <a:noFill/>
          <a:ln>
            <a:noFill/>
          </a:ln>
          <a:extLst>
            <a:ext uri="{53640926-AAD7-44D8-BBD7-CCE9431645EC}">
              <a14:shadowObscured xmlns:a14="http://schemas.microsoft.com/office/drawing/2010/main"/>
            </a:ext>
          </a:extLst>
        </p:spPr>
      </p:pic>
      <p:pic>
        <p:nvPicPr>
          <p:cNvPr id="38" name="Picture 37" descr="C:\Users\R\Desktop\Wood\IMG-20200912-WA0067.jpg"/>
          <p:cNvPicPr/>
          <p:nvPr/>
        </p:nvPicPr>
        <p:blipFill rotWithShape="1">
          <a:blip r:embed="rId3" cstate="print">
            <a:extLst>
              <a:ext uri="{28A0092B-C50C-407E-A947-70E740481C1C}">
                <a14:useLocalDpi xmlns:a14="http://schemas.microsoft.com/office/drawing/2010/main" val="0"/>
              </a:ext>
            </a:extLst>
          </a:blip>
          <a:srcRect t="17828"/>
          <a:stretch/>
        </p:blipFill>
        <p:spPr bwMode="auto">
          <a:xfrm>
            <a:off x="702727" y="4524374"/>
            <a:ext cx="5945723" cy="2711098"/>
          </a:xfrm>
          <a:prstGeom prst="rect">
            <a:avLst/>
          </a:prstGeom>
          <a:noFill/>
          <a:ln>
            <a:noFill/>
          </a:ln>
          <a:extLst>
            <a:ext uri="{53640926-AAD7-44D8-BBD7-CCE9431645EC}">
              <a14:shadowObscured xmlns:a14="http://schemas.microsoft.com/office/drawing/2010/main"/>
            </a:ext>
          </a:extLst>
        </p:spPr>
      </p:pic>
      <p:pic>
        <p:nvPicPr>
          <p:cNvPr id="39" name="Picture 38" descr="C:\Users\R\Desktop\Wood\IMG-20200825-WA004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727" y="7467600"/>
            <a:ext cx="5945723" cy="3461396"/>
          </a:xfrm>
          <a:prstGeom prst="rect">
            <a:avLst/>
          </a:prstGeom>
          <a:noFill/>
          <a:ln>
            <a:noFill/>
          </a:ln>
        </p:spPr>
      </p:pic>
      <p:sp>
        <p:nvSpPr>
          <p:cNvPr id="40"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702726" y="11300179"/>
            <a:ext cx="5945723"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5"/>
              </a:rPr>
              <a:t>info@best-selection.net</a:t>
            </a:r>
            <a:r>
              <a:rPr lang="en-US" dirty="0"/>
              <a:t>                                                                                                                                                                                                                                                                                            </a:t>
            </a:r>
          </a:p>
          <a:p>
            <a:endParaRPr lang="en-US" dirty="0"/>
          </a:p>
          <a:p>
            <a:endParaRPr lang="en-US" dirty="0"/>
          </a:p>
        </p:txBody>
      </p:sp>
      <p:grpSp>
        <p:nvGrpSpPr>
          <p:cNvPr id="41" name="Group 38">
            <a:extLst>
              <a:ext uri="{FF2B5EF4-FFF2-40B4-BE49-F238E27FC236}">
                <a16:creationId xmlns:a16="http://schemas.microsoft.com/office/drawing/2014/main" id="{99AFBE5E-9203-FB47-8907-A5A506B54A6C}"/>
              </a:ext>
            </a:extLst>
          </p:cNvPr>
          <p:cNvGrpSpPr>
            <a:grpSpLocks/>
          </p:cNvGrpSpPr>
          <p:nvPr/>
        </p:nvGrpSpPr>
        <p:grpSpPr bwMode="auto">
          <a:xfrm>
            <a:off x="457200" y="740508"/>
            <a:ext cx="670743" cy="650256"/>
            <a:chOff x="0" y="0"/>
            <a:chExt cx="3965" cy="3975"/>
          </a:xfrm>
        </p:grpSpPr>
        <p:pic>
          <p:nvPicPr>
            <p:cNvPr id="42" name="Picture 41">
              <a:extLst>
                <a:ext uri="{FF2B5EF4-FFF2-40B4-BE49-F238E27FC236}">
                  <a16:creationId xmlns:a16="http://schemas.microsoft.com/office/drawing/2014/main" id="{54606420-DB30-534A-B8BD-3CF35F3C8739}"/>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B8C38571-F17C-9340-B0C7-A9B92F9EEEE5}"/>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FB4B371C-EBEB-704D-9C08-27EC249B9FD1}"/>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16C48910-9CA2-6546-BAC3-33115B2EC55D}"/>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5A051D11-646E-5446-8C44-BF6240B8CABA}"/>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174F6200-B284-AA4A-8173-BD267CB89910}"/>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EA99ED9E-994F-AE47-AA6D-7487A8CB33A3}"/>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3047ACED-55FE-984C-9BF6-4C2AF4FFACD6}"/>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870B388A-3389-914F-9FD6-B16E6388B854}"/>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D87B4E2D-52B6-DA4F-B59A-EF59B4CBC8CF}"/>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7093DA90-FBEC-8740-8821-358826B58CE4}"/>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5664B21D-1754-504F-99FE-DF64A5B23F29}"/>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15A2D45-5994-3848-AF33-EDF39C3048B0}"/>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AF27A855-DA78-5C40-8874-649B7118D83F}"/>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C8770D64-DB9C-D847-87CC-41D3C53475FC}"/>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43348F4D-115C-B94F-B87F-A269AB0FF41C}"/>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2B4F2B8C-DBAC-9F41-B4C1-84189BD574F3}"/>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6F3DB40B-C1E8-0A45-AB31-8C6BD657642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7A82E13F-6468-EB4B-9960-10E2E89BFA0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CD7778F6-298F-1441-A241-92021D8C9BB2}"/>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CAE34501-4334-C945-A1F4-D3BB88AD878D}"/>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382443EB-0B16-4945-B7FC-90CA6C153602}"/>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74131F5B-DB07-9E43-A61A-9B568FBFB853}"/>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7A8E96E9-67F9-EE44-875C-070F1C0F30F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8F7CDF6A-7FA8-C945-AFBD-E37B01B922AD}"/>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487D49CF-956D-B64B-A13E-852BE4AB6B50}"/>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36BF2007-7616-0644-9822-B104199C32D7}"/>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0509D681-661B-0E40-ACBC-1DAEBD0B4788}"/>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F6AB43F5-1F43-484D-851F-3CC7D18885AC}"/>
                </a:ext>
              </a:extLst>
            </p:cNvPr>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70">
            <a:extLst>
              <a:ext uri="{FF2B5EF4-FFF2-40B4-BE49-F238E27FC236}">
                <a16:creationId xmlns:a16="http://schemas.microsoft.com/office/drawing/2014/main" id="{8E641367-BFFC-7B4B-9179-4C3EEB42168F}"/>
              </a:ext>
            </a:extLst>
          </p:cNvPr>
          <p:cNvPicPr/>
          <p:nvPr/>
        </p:nvPicPr>
        <p:blipFill>
          <a:blip r:embed="rId35"/>
          <a:stretch>
            <a:fillRect/>
          </a:stretch>
        </p:blipFill>
        <p:spPr>
          <a:xfrm>
            <a:off x="6127028" y="888124"/>
            <a:ext cx="797901" cy="33556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Users\R\Desktop\Wood\IMG-20191016-WA0031.jpg"/>
          <p:cNvPicPr/>
          <p:nvPr/>
        </p:nvPicPr>
        <p:blipFill rotWithShape="1">
          <a:blip r:embed="rId2" cstate="print">
            <a:extLst>
              <a:ext uri="{28A0092B-C50C-407E-A947-70E740481C1C}">
                <a14:useLocalDpi xmlns:a14="http://schemas.microsoft.com/office/drawing/2010/main" val="0"/>
              </a:ext>
            </a:extLst>
          </a:blip>
          <a:srcRect t="20653"/>
          <a:stretch/>
        </p:blipFill>
        <p:spPr bwMode="auto">
          <a:xfrm>
            <a:off x="696571" y="1853565"/>
            <a:ext cx="5963383" cy="2802785"/>
          </a:xfrm>
          <a:prstGeom prst="rect">
            <a:avLst/>
          </a:prstGeom>
          <a:noFill/>
          <a:ln>
            <a:noFill/>
          </a:ln>
          <a:extLst>
            <a:ext uri="{53640926-AAD7-44D8-BBD7-CCE9431645EC}">
              <a14:shadowObscured xmlns:a14="http://schemas.microsoft.com/office/drawing/2010/main"/>
            </a:ext>
          </a:extLst>
        </p:spPr>
      </p:pic>
      <p:pic>
        <p:nvPicPr>
          <p:cNvPr id="36" name="Picture 35" descr="C:\Users\R\Desktop\Wood\IMG-20201116-WA00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572" y="5019675"/>
            <a:ext cx="5963382" cy="2898964"/>
          </a:xfrm>
          <a:prstGeom prst="rect">
            <a:avLst/>
          </a:prstGeom>
          <a:noFill/>
          <a:ln>
            <a:noFill/>
          </a:ln>
        </p:spPr>
      </p:pic>
      <p:pic>
        <p:nvPicPr>
          <p:cNvPr id="37" name="Picture 36" descr="C:\Users\R\Desktop\Wood\IMG-20201116-WA0066.jpg"/>
          <p:cNvPicPr/>
          <p:nvPr/>
        </p:nvPicPr>
        <p:blipFill rotWithShape="1">
          <a:blip r:embed="rId4" cstate="print">
            <a:extLst>
              <a:ext uri="{28A0092B-C50C-407E-A947-70E740481C1C}">
                <a14:useLocalDpi xmlns:a14="http://schemas.microsoft.com/office/drawing/2010/main" val="0"/>
              </a:ext>
            </a:extLst>
          </a:blip>
          <a:srcRect l="20635" r="1219" b="14075"/>
          <a:stretch/>
        </p:blipFill>
        <p:spPr bwMode="auto">
          <a:xfrm>
            <a:off x="696570" y="8105775"/>
            <a:ext cx="5963383" cy="3051131"/>
          </a:xfrm>
          <a:prstGeom prst="rect">
            <a:avLst/>
          </a:prstGeom>
          <a:noFill/>
          <a:ln>
            <a:noFill/>
          </a:ln>
          <a:extLst>
            <a:ext uri="{53640926-AAD7-44D8-BBD7-CCE9431645EC}">
              <a14:shadowObscured xmlns:a14="http://schemas.microsoft.com/office/drawing/2010/main"/>
            </a:ext>
          </a:extLst>
        </p:spPr>
      </p:pic>
      <p:sp>
        <p:nvSpPr>
          <p:cNvPr id="38" name="Rectangle 37">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40"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696570" y="11496675"/>
            <a:ext cx="5963384" cy="452615"/>
          </a:xfrm>
        </p:spPr>
        <p:txBody>
          <a:bodyPr/>
          <a:lstStyle/>
          <a:p>
            <a:r>
              <a:rPr lang="en-US" dirty="0"/>
              <a:t>Best Selection Company for trading CR 4030306191 </a:t>
            </a:r>
            <a:r>
              <a:rPr lang="en-US" dirty="0" err="1"/>
              <a:t>WhatsApp</a:t>
            </a:r>
            <a:r>
              <a:rPr lang="en-US" dirty="0"/>
              <a:t> +966-506677062                               Email Address : </a:t>
            </a:r>
            <a:r>
              <a:rPr lang="en-US" dirty="0">
                <a:hlinkClick r:id="rId5"/>
              </a:rPr>
              <a:t>info@best-selection.net</a:t>
            </a:r>
            <a:r>
              <a:rPr lang="en-US" dirty="0"/>
              <a:t>                                                                                                                                                                                                                                                                                            </a:t>
            </a:r>
          </a:p>
          <a:p>
            <a:endParaRPr lang="en-US" dirty="0"/>
          </a:p>
          <a:p>
            <a:endParaRPr lang="en-US" dirty="0"/>
          </a:p>
        </p:txBody>
      </p:sp>
      <p:grpSp>
        <p:nvGrpSpPr>
          <p:cNvPr id="41" name="Group 38">
            <a:extLst>
              <a:ext uri="{FF2B5EF4-FFF2-40B4-BE49-F238E27FC236}">
                <a16:creationId xmlns:a16="http://schemas.microsoft.com/office/drawing/2014/main" id="{743E7041-9400-8F44-B0BD-732C611B753A}"/>
              </a:ext>
            </a:extLst>
          </p:cNvPr>
          <p:cNvGrpSpPr>
            <a:grpSpLocks/>
          </p:cNvGrpSpPr>
          <p:nvPr/>
        </p:nvGrpSpPr>
        <p:grpSpPr bwMode="auto">
          <a:xfrm>
            <a:off x="457200" y="740508"/>
            <a:ext cx="670743" cy="650256"/>
            <a:chOff x="0" y="0"/>
            <a:chExt cx="3965" cy="3975"/>
          </a:xfrm>
        </p:grpSpPr>
        <p:pic>
          <p:nvPicPr>
            <p:cNvPr id="42" name="Picture 41">
              <a:extLst>
                <a:ext uri="{FF2B5EF4-FFF2-40B4-BE49-F238E27FC236}">
                  <a16:creationId xmlns:a16="http://schemas.microsoft.com/office/drawing/2014/main" id="{37F31B3D-3B17-074B-99D2-C78255249E95}"/>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4824764-83C1-F340-A540-15BAE5615BC5}"/>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9426CC38-EC08-2D4A-AF4C-89F1213A87B7}"/>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5666DC98-3682-2742-BEE7-F30BF66E20C3}"/>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FCC6251C-CF00-1B4D-B778-326A2A9BECCA}"/>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4222E97F-A943-B44B-BCB8-26310178F132}"/>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B64D38BB-3B4E-504D-8BFA-1E67EA813C92}"/>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08B1AD14-912D-B040-A9E6-8E545AC32CFE}"/>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DA90B885-8BC2-C248-9954-E1CFB403AD7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112911FD-696E-6C43-B56C-A541E038B22D}"/>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E627DA3A-CF80-AA46-93BF-820CCE64A055}"/>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6AF24907-78FE-3F4B-9562-465635EB1FF3}"/>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819E1C29-6D09-AF49-9952-6FD2208385B1}"/>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B689C31E-E535-2243-926B-995772D3D502}"/>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04D067D4-DE64-624D-8534-E666CC9A47E8}"/>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1327869-F78C-1149-94F1-2A0F61F56210}"/>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F630F81-0EBB-4047-8C1B-A60FA28C977B}"/>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7480F02-6AEA-3E4F-B97B-F58C9854CB2A}"/>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6869BADA-9CFB-DF45-A61E-73D9101BDA3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E6A9BE5B-E828-6843-970D-858380EF074E}"/>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7700A7A2-4F30-A145-A101-39DB5919D16E}"/>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F1C6B268-34BF-9546-B9DE-546AF497A518}"/>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362F8761-D666-0245-8637-6E4C3FFA1C64}"/>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45A0AC51-55B2-D644-A67D-84A0F2F6CD8C}"/>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2494C51E-28F2-DA43-95E1-6753D7EED422}"/>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3E2F97CC-E3E5-9C4F-AEED-DF517C64FD2B}"/>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FBDA353E-7DC5-4E41-A929-27128447474A}"/>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CCC563C2-9BCF-BF4D-AB42-586D925D5099}"/>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507004A5-6D11-0C45-A899-2760E3843870}"/>
                </a:ext>
              </a:extLst>
            </p:cNvPr>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70">
            <a:extLst>
              <a:ext uri="{FF2B5EF4-FFF2-40B4-BE49-F238E27FC236}">
                <a16:creationId xmlns:a16="http://schemas.microsoft.com/office/drawing/2014/main" id="{7384AFE7-BD58-9043-B2BF-741D193BB717}"/>
              </a:ext>
            </a:extLst>
          </p:cNvPr>
          <p:cNvPicPr/>
          <p:nvPr/>
        </p:nvPicPr>
        <p:blipFill>
          <a:blip r:embed="rId35"/>
          <a:stretch>
            <a:fillRect/>
          </a:stretch>
        </p:blipFill>
        <p:spPr>
          <a:xfrm>
            <a:off x="6127028" y="888124"/>
            <a:ext cx="797901" cy="3355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35AD43-4951-514F-9E5D-40061BC241F3}"/>
              </a:ext>
            </a:extLst>
          </p:cNvPr>
          <p:cNvSpPr>
            <a:spLocks noGrp="1"/>
          </p:cNvSpPr>
          <p:nvPr>
            <p:ph type="subTitle" idx="1"/>
          </p:nvPr>
        </p:nvSpPr>
        <p:spPr>
          <a:xfrm>
            <a:off x="457201" y="6822410"/>
            <a:ext cx="6688182" cy="4244739"/>
          </a:xfrm>
        </p:spPr>
        <p:txBody>
          <a:bodyPr>
            <a:normAutofit/>
          </a:bodyPr>
          <a:lstStyle/>
          <a:p>
            <a:pPr fontAlgn="ctr"/>
            <a:r>
              <a:rPr lang="en-US" b="1" dirty="0">
                <a:latin typeface="Cambria" panose="02040503050406030204" pitchFamily="18" charset="0"/>
              </a:rPr>
              <a:t>OUR VISION</a:t>
            </a:r>
            <a:endParaRPr lang="en-US" dirty="0">
              <a:latin typeface="Cambria" panose="02040503050406030204" pitchFamily="18" charset="0"/>
            </a:endParaRPr>
          </a:p>
          <a:p>
            <a:pPr algn="l" fontAlgn="ctr">
              <a:lnSpc>
                <a:spcPct val="150000"/>
              </a:lnSpc>
            </a:pPr>
            <a:r>
              <a:rPr lang="en-US" sz="1500" dirty="0">
                <a:latin typeface="Cambria" panose="02040503050406030204" pitchFamily="18" charset="0"/>
              </a:rPr>
              <a:t>What Makes Best Selection Different ?</a:t>
            </a:r>
          </a:p>
          <a:p>
            <a:pPr algn="l">
              <a:lnSpc>
                <a:spcPct val="150000"/>
              </a:lnSpc>
            </a:pPr>
            <a:r>
              <a:rPr lang="en-US" sz="1500" dirty="0">
                <a:latin typeface="Cambria" panose="02040503050406030204" pitchFamily="18" charset="0"/>
              </a:rPr>
              <a:t>When the company was established in 2017, the management resolved to provide a work approach based on credibility, dedication and complete sincerity in the completion of any project that falls on the company's shoulders. Since then, this principle has been a cornerstone that embodies the long-established values of dealing with customers. Whether the project we are implementing is a huge complex or just simple decoration works, the best selections will do their utmost to meet all your requirements as they are working hard to be your first destination for your next projects. </a:t>
            </a:r>
          </a:p>
          <a:p>
            <a:endParaRPr lang="en-US" dirty="0"/>
          </a:p>
        </p:txBody>
      </p:sp>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descr="D:\Design\Hikmat\Omran Proqualification Folder\Word\Lens.png">
            <a:extLst>
              <a:ext uri="{FF2B5EF4-FFF2-40B4-BE49-F238E27FC236}">
                <a16:creationId xmlns:a16="http://schemas.microsoft.com/office/drawing/2014/main" id="{AEE3E4E6-E81B-FC46-97DF-DD306FFF458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8106" y="2179229"/>
            <a:ext cx="5146038" cy="4418687"/>
          </a:xfrm>
          <a:prstGeom prst="rect">
            <a:avLst/>
          </a:prstGeom>
          <a:noFill/>
          <a:ln>
            <a:noFill/>
          </a:ln>
        </p:spPr>
      </p:pic>
      <p:pic>
        <p:nvPicPr>
          <p:cNvPr id="39" name="Picture 38">
            <a:extLst>
              <a:ext uri="{FF2B5EF4-FFF2-40B4-BE49-F238E27FC236}">
                <a16:creationId xmlns:a16="http://schemas.microsoft.com/office/drawing/2014/main" id="{FF945808-3510-D541-A5C6-B7C0156DE7E5}"/>
              </a:ext>
            </a:extLst>
          </p:cNvPr>
          <p:cNvPicPr/>
          <p:nvPr/>
        </p:nvPicPr>
        <p:blipFill>
          <a:blip r:embed="rId3"/>
          <a:stretch>
            <a:fillRect/>
          </a:stretch>
        </p:blipFill>
        <p:spPr>
          <a:xfrm>
            <a:off x="6259248" y="607775"/>
            <a:ext cx="815905" cy="385724"/>
          </a:xfrm>
          <a:prstGeom prst="rect">
            <a:avLst/>
          </a:prstGeom>
        </p:spPr>
      </p:pic>
      <p:grpSp>
        <p:nvGrpSpPr>
          <p:cNvPr id="40" name="Group 39">
            <a:extLst>
              <a:ext uri="{FF2B5EF4-FFF2-40B4-BE49-F238E27FC236}">
                <a16:creationId xmlns:a16="http://schemas.microsoft.com/office/drawing/2014/main" id="{7B33903B-2BFB-3148-BE23-9E8DA2763E14}"/>
              </a:ext>
            </a:extLst>
          </p:cNvPr>
          <p:cNvGrpSpPr>
            <a:grpSpLocks/>
          </p:cNvGrpSpPr>
          <p:nvPr/>
        </p:nvGrpSpPr>
        <p:grpSpPr bwMode="auto">
          <a:xfrm>
            <a:off x="459718" y="661823"/>
            <a:ext cx="720022" cy="639305"/>
            <a:chOff x="0" y="0"/>
            <a:chExt cx="3965" cy="3975"/>
          </a:xfrm>
        </p:grpSpPr>
        <p:pic>
          <p:nvPicPr>
            <p:cNvPr id="41" name="Picture 40">
              <a:extLst>
                <a:ext uri="{FF2B5EF4-FFF2-40B4-BE49-F238E27FC236}">
                  <a16:creationId xmlns:a16="http://schemas.microsoft.com/office/drawing/2014/main" id="{11B97E6A-33BB-9043-A888-EBBC6535903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43A4262-5E94-8C4E-8BB5-21A8CDE7B2DA}"/>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14F33C0-1DDB-1D44-BAD5-804F0FA83D6C}"/>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FEC5DB7-EE43-E440-B28B-78C76124078E}"/>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ECC24AF-B083-AC4C-8DB9-890E62B6DC48}"/>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679E3C6E-ED90-A249-9BAE-63BBCAF468F3}"/>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C020E55A-1A35-E24A-9D09-882D5F4E29E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7F648B79-B50A-284B-856A-1AAD8131CC5E}"/>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F5A05F7B-CEE4-E849-8A20-DC97F459BFF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9772FCFF-75CE-904A-A0BE-C6DEE770D367}"/>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4143ABD-9EFE-C241-8295-DE65D7AC984A}"/>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2126C8F7-DD75-1A4A-9BCE-BE635FC4B7A8}"/>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7B8AD49-B7C8-C243-9EB6-0DD597DAD035}"/>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245E7891-E516-6347-8062-2B6B3B03D6B9}"/>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5BD15BEF-6BE4-7B45-89E3-B3030F7AC1DE}"/>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264F472F-E056-E14F-937E-C9ADF0F2AFD2}"/>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D52A4AD-11E2-4949-9B16-47FC4D388885}"/>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1ACC93C9-2288-0D48-91C4-5A479106182A}"/>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44CE477C-F6B5-7D4B-8B64-8D2627EE9F26}"/>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E6608416-AB7F-C741-8499-A2E72A1F710A}"/>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31B48EA4-0391-0441-B67A-387C4B2B3EDB}"/>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D369E41A-3EE8-3C40-B3D9-9738BAFC1C72}"/>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19390250-0ECC-0049-835B-467D7E999AA1}"/>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77310A53-D62D-1F4A-BB91-FB3C0C5D8C80}"/>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69DE6869-9A3A-B349-81D7-CE4540A84471}"/>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9E99A0B7-4AE8-1244-A136-71B95D31558D}"/>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E79E8103-E4A5-7C47-AAEC-9445950B31CE}"/>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A1E45E67-7F66-EB44-9830-43C028A09F3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179C9522-7A63-164A-BE3E-206656497818}"/>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Footer Placeholder 38">
            <a:extLst>
              <a:ext uri="{FF2B5EF4-FFF2-40B4-BE49-F238E27FC236}">
                <a16:creationId xmlns:a16="http://schemas.microsoft.com/office/drawing/2014/main" id="{F81E2F76-82E9-9C42-AAFB-228ED6881D7A}"/>
              </a:ext>
            </a:extLst>
          </p:cNvPr>
          <p:cNvSpPr txBox="1">
            <a:spLocks/>
          </p:cNvSpPr>
          <p:nvPr/>
        </p:nvSpPr>
        <p:spPr>
          <a:xfrm>
            <a:off x="559191" y="11300179"/>
            <a:ext cx="6342998" cy="64911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
</a:t>
            </a:r>
          </a:p>
        </p:txBody>
      </p:sp>
      <p:sp>
        <p:nvSpPr>
          <p:cNvPr id="72"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704705" y="11247120"/>
            <a:ext cx="6155118"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19426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R\Desktop\Wood\IMG-20201116-WA0052.jpg"/>
          <p:cNvPicPr/>
          <p:nvPr/>
        </p:nvPicPr>
        <p:blipFill rotWithShape="1">
          <a:blip r:embed="rId3" cstate="print">
            <a:extLst>
              <a:ext uri="{28A0092B-C50C-407E-A947-70E740481C1C}">
                <a14:useLocalDpi xmlns:a14="http://schemas.microsoft.com/office/drawing/2010/main" val="0"/>
              </a:ext>
            </a:extLst>
          </a:blip>
          <a:srcRect t="10591" b="35536"/>
          <a:stretch/>
        </p:blipFill>
        <p:spPr bwMode="auto">
          <a:xfrm>
            <a:off x="723104" y="1877941"/>
            <a:ext cx="2896168" cy="4229702"/>
          </a:xfrm>
          <a:prstGeom prst="rect">
            <a:avLst/>
          </a:prstGeom>
          <a:noFill/>
          <a:ln>
            <a:noFill/>
          </a:ln>
          <a:extLst>
            <a:ext uri="{53640926-AAD7-44D8-BBD7-CCE9431645EC}">
              <a14:shadowObscured xmlns:a14="http://schemas.microsoft.com/office/drawing/2010/main"/>
            </a:ext>
          </a:extLst>
        </p:spPr>
      </p:pic>
      <p:pic>
        <p:nvPicPr>
          <p:cNvPr id="6" name="Picture 5" descr="C:\Users\R\Desktop\Wood\IMG-20201029-WA0033.jpg"/>
          <p:cNvPicPr/>
          <p:nvPr/>
        </p:nvPicPr>
        <p:blipFill rotWithShape="1">
          <a:blip r:embed="rId4" cstate="print">
            <a:extLst>
              <a:ext uri="{28A0092B-C50C-407E-A947-70E740481C1C}">
                <a14:useLocalDpi xmlns:a14="http://schemas.microsoft.com/office/drawing/2010/main" val="0"/>
              </a:ext>
            </a:extLst>
          </a:blip>
          <a:srcRect t="15351" b="11667"/>
          <a:stretch/>
        </p:blipFill>
        <p:spPr bwMode="auto">
          <a:xfrm flipH="1">
            <a:off x="3562348" y="1877941"/>
            <a:ext cx="3114676" cy="4229702"/>
          </a:xfrm>
          <a:prstGeom prst="rect">
            <a:avLst/>
          </a:prstGeom>
          <a:noFill/>
          <a:ln>
            <a:noFill/>
          </a:ln>
          <a:extLst>
            <a:ext uri="{53640926-AAD7-44D8-BBD7-CCE9431645EC}">
              <a14:shadowObscured xmlns:a14="http://schemas.microsoft.com/office/drawing/2010/main"/>
            </a:ext>
          </a:extLst>
        </p:spPr>
      </p:pic>
      <p:pic>
        <p:nvPicPr>
          <p:cNvPr id="7" name="Picture 6" descr="C:\Users\R\Desktop\Wood\IMG-20200918-WA0039.jpg"/>
          <p:cNvPicPr/>
          <p:nvPr/>
        </p:nvPicPr>
        <p:blipFill rotWithShape="1">
          <a:blip r:embed="rId5" cstate="print">
            <a:extLst>
              <a:ext uri="{28A0092B-C50C-407E-A947-70E740481C1C}">
                <a14:useLocalDpi xmlns:a14="http://schemas.microsoft.com/office/drawing/2010/main" val="0"/>
              </a:ext>
            </a:extLst>
          </a:blip>
          <a:srcRect l="-360" t="8783" r="360" b="5196"/>
          <a:stretch/>
        </p:blipFill>
        <p:spPr bwMode="auto">
          <a:xfrm>
            <a:off x="709839" y="6504340"/>
            <a:ext cx="5953918" cy="4643041"/>
          </a:xfrm>
          <a:prstGeom prst="rect">
            <a:avLst/>
          </a:prstGeom>
          <a:noFill/>
          <a:ln>
            <a:noFill/>
          </a:ln>
          <a:extLst>
            <a:ext uri="{53640926-AAD7-44D8-BBD7-CCE9431645EC}">
              <a14:shadowObscured xmlns:a14="http://schemas.microsoft.com/office/drawing/2010/main"/>
            </a:ext>
          </a:extLst>
        </p:spPr>
      </p:pic>
      <p:sp>
        <p:nvSpPr>
          <p:cNvPr id="38" name="Rectangle 37">
            <a:extLst>
              <a:ext uri="{FF2B5EF4-FFF2-40B4-BE49-F238E27FC236}">
                <a16:creationId xmlns:a16="http://schemas.microsoft.com/office/drawing/2014/main" id="{9BF75414-1371-544F-A248-C38C99248A72}"/>
              </a:ext>
            </a:extLst>
          </p:cNvPr>
          <p:cNvSpPr/>
          <p:nvPr/>
        </p:nvSpPr>
        <p:spPr>
          <a:xfrm>
            <a:off x="2374105" y="94846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40" name="Footer Placeholder 36">
            <a:extLst>
              <a:ext uri="{FF2B5EF4-FFF2-40B4-BE49-F238E27FC236}">
                <a16:creationId xmlns:a16="http://schemas.microsoft.com/office/drawing/2014/main" id="{2F1C2275-CDD6-5B4A-9D16-B89E7CEF4E00}"/>
              </a:ext>
            </a:extLst>
          </p:cNvPr>
          <p:cNvSpPr>
            <a:spLocks noGrp="1"/>
          </p:cNvSpPr>
          <p:nvPr>
            <p:ph type="ftr" sz="quarter" idx="11"/>
          </p:nvPr>
        </p:nvSpPr>
        <p:spPr>
          <a:xfrm>
            <a:off x="696572" y="11487150"/>
            <a:ext cx="5980452" cy="462140"/>
          </a:xfrm>
        </p:spPr>
        <p:txBody>
          <a:bodyPr/>
          <a:lstStyle/>
          <a:p>
            <a:r>
              <a:rPr lang="en-US" dirty="0"/>
              <a:t>Best Selection Company for trading CR 4030306191 </a:t>
            </a:r>
            <a:r>
              <a:rPr lang="en-US" dirty="0" err="1"/>
              <a:t>WhatsApp</a:t>
            </a:r>
            <a:r>
              <a:rPr lang="en-US" dirty="0"/>
              <a:t> +966-506677062                               Email Address : </a:t>
            </a:r>
            <a:r>
              <a:rPr lang="en-US" dirty="0">
                <a:hlinkClick r:id="rId6"/>
              </a:rPr>
              <a:t>info@best-selection.net</a:t>
            </a:r>
            <a:r>
              <a:rPr lang="en-US" dirty="0"/>
              <a:t>                                                                                                                                                                                                                                                                                            </a:t>
            </a:r>
          </a:p>
          <a:p>
            <a:endParaRPr lang="en-US" dirty="0"/>
          </a:p>
          <a:p>
            <a:endParaRPr lang="en-US" dirty="0"/>
          </a:p>
        </p:txBody>
      </p:sp>
      <p:grpSp>
        <p:nvGrpSpPr>
          <p:cNvPr id="41" name="Group 38">
            <a:extLst>
              <a:ext uri="{FF2B5EF4-FFF2-40B4-BE49-F238E27FC236}">
                <a16:creationId xmlns:a16="http://schemas.microsoft.com/office/drawing/2014/main" id="{1443CBFE-6E52-624C-87F7-92FCAF0B9F47}"/>
              </a:ext>
            </a:extLst>
          </p:cNvPr>
          <p:cNvGrpSpPr>
            <a:grpSpLocks/>
          </p:cNvGrpSpPr>
          <p:nvPr/>
        </p:nvGrpSpPr>
        <p:grpSpPr bwMode="auto">
          <a:xfrm>
            <a:off x="457200" y="740508"/>
            <a:ext cx="670743" cy="650256"/>
            <a:chOff x="0" y="0"/>
            <a:chExt cx="3965" cy="3975"/>
          </a:xfrm>
        </p:grpSpPr>
        <p:pic>
          <p:nvPicPr>
            <p:cNvPr id="42" name="Picture 41">
              <a:extLst>
                <a:ext uri="{FF2B5EF4-FFF2-40B4-BE49-F238E27FC236}">
                  <a16:creationId xmlns:a16="http://schemas.microsoft.com/office/drawing/2014/main" id="{96728C7E-CF0A-BA4A-B786-FCBFD213C974}"/>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AAAF9CB4-A983-AC4A-A6F8-2B9588188199}"/>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3C9F0C64-0755-FA49-A9BE-74E4923A0949}"/>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ED97E3D4-D678-5448-B5B3-FB3A86D25208}"/>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E685115-BFBF-CD46-B242-3C1061FE368B}"/>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F0E27C3A-4ABC-754D-A2E7-FF9C37179464}"/>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C6417F9-D339-1C44-8593-C5A6F28D332D}"/>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69D051FE-5DC3-D24D-B461-1EC147D82AB7}"/>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2DA1A2E1-8F14-9642-80A6-5BB797A8EB2A}"/>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CB9A834-6F85-4D45-A2FE-89116D9BC3EA}"/>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38FF16CC-34BC-ED43-B659-CCCFBA7DFB7B}"/>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0C5A31E-393D-1B4D-A94B-BD6CF291B8E0}"/>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2F2296D-5600-A540-82AF-15FC54566909}"/>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DD24A545-6EF2-F44A-BB5F-1F6E1E9EF9B1}"/>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0481CEE2-A93B-8945-AD4F-B35FB27BD18E}"/>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77799C5-CE97-3343-A871-68B66056726E}"/>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038F86D-DA1D-684F-8619-E63A7203C5DF}"/>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C636DF2C-8E42-F84D-B892-EEDFD95ACACF}"/>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CD4C2D7-A2A0-744A-9607-D3A5653B43A8}"/>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CFE76673-7A94-B742-9C96-F1F4AC1F00A9}"/>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B3D26DFC-5533-0046-9E0A-5981AFF3E0F7}"/>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00B0F389-7DB6-B845-A576-E745FEA9A21A}"/>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0FD6B0F-A2B7-764E-A94D-C231D8FD019C}"/>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70E5A42-79C3-8A42-874A-F17AF4C8CC87}"/>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F03DB883-7955-274D-8E7D-D56A05BAC201}"/>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7246FFD2-7CD6-0A47-9771-FB3282202D75}"/>
                </a:ext>
              </a:extLst>
            </p:cNvPr>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56CE6188-E3E5-1E43-BAE3-31D88CB0C311}"/>
                </a:ext>
              </a:extLst>
            </p:cNvPr>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07EB2A58-516C-1649-A317-35C352021884}"/>
                </a:ext>
              </a:extLst>
            </p:cNvPr>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40ABB605-337C-0D47-9743-2359C4B84A1C}"/>
                </a:ext>
              </a:extLst>
            </p:cNvPr>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70">
            <a:extLst>
              <a:ext uri="{FF2B5EF4-FFF2-40B4-BE49-F238E27FC236}">
                <a16:creationId xmlns:a16="http://schemas.microsoft.com/office/drawing/2014/main" id="{B851ED13-13B6-6E49-9CAA-E856BFB47FC3}"/>
              </a:ext>
            </a:extLst>
          </p:cNvPr>
          <p:cNvPicPr/>
          <p:nvPr/>
        </p:nvPicPr>
        <p:blipFill>
          <a:blip r:embed="rId36"/>
          <a:stretch>
            <a:fillRect/>
          </a:stretch>
        </p:blipFill>
        <p:spPr>
          <a:xfrm>
            <a:off x="6127028" y="888124"/>
            <a:ext cx="797901" cy="3355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graphicFrame>
        <p:nvGraphicFramePr>
          <p:cNvPr id="38" name="Table 37">
            <a:extLst>
              <a:ext uri="{FF2B5EF4-FFF2-40B4-BE49-F238E27FC236}">
                <a16:creationId xmlns:a16="http://schemas.microsoft.com/office/drawing/2014/main" id="{AC95FE3B-4802-C345-A0A5-5B33DC00013B}"/>
              </a:ext>
            </a:extLst>
          </p:cNvPr>
          <p:cNvGraphicFramePr>
            <a:graphicFrameLocks noGrp="1"/>
          </p:cNvGraphicFramePr>
          <p:nvPr>
            <p:extLst>
              <p:ext uri="{D42A27DB-BD31-4B8C-83A1-F6EECF244321}">
                <p14:modId xmlns:p14="http://schemas.microsoft.com/office/powerpoint/2010/main" val="3492623557"/>
              </p:ext>
            </p:extLst>
          </p:nvPr>
        </p:nvGraphicFramePr>
        <p:xfrm>
          <a:off x="522515" y="2084429"/>
          <a:ext cx="6464755" cy="3846108"/>
        </p:xfrm>
        <a:graphic>
          <a:graphicData uri="http://schemas.openxmlformats.org/drawingml/2006/table">
            <a:tbl>
              <a:tblPr firstRow="1" firstCol="1" bandRow="1">
                <a:tableStyleId>{5C22544A-7EE6-4342-B048-85BDC9FD1C3A}</a:tableStyleId>
              </a:tblPr>
              <a:tblGrid>
                <a:gridCol w="2259875">
                  <a:extLst>
                    <a:ext uri="{9D8B030D-6E8A-4147-A177-3AD203B41FA5}">
                      <a16:colId xmlns:a16="http://schemas.microsoft.com/office/drawing/2014/main" val="3960102097"/>
                    </a:ext>
                  </a:extLst>
                </a:gridCol>
                <a:gridCol w="1201782">
                  <a:extLst>
                    <a:ext uri="{9D8B030D-6E8A-4147-A177-3AD203B41FA5}">
                      <a16:colId xmlns:a16="http://schemas.microsoft.com/office/drawing/2014/main" val="3228526501"/>
                    </a:ext>
                  </a:extLst>
                </a:gridCol>
                <a:gridCol w="3003098">
                  <a:extLst>
                    <a:ext uri="{9D8B030D-6E8A-4147-A177-3AD203B41FA5}">
                      <a16:colId xmlns:a16="http://schemas.microsoft.com/office/drawing/2014/main" val="22428167"/>
                    </a:ext>
                  </a:extLst>
                </a:gridCol>
              </a:tblGrid>
              <a:tr h="579797">
                <a:tc>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PROJECT</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gridSpan="2">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PROJECT DESCRIPTION</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hMerge="1">
                  <a:txBody>
                    <a:bodyPr/>
                    <a:lstStyle/>
                    <a:p>
                      <a:endParaRPr lang="en-US"/>
                    </a:p>
                  </a:txBody>
                  <a:tcPr/>
                </a:tc>
                <a:extLst>
                  <a:ext uri="{0D108BD9-81ED-4DB2-BD59-A6C34878D82A}">
                    <a16:rowId xmlns:a16="http://schemas.microsoft.com/office/drawing/2014/main" val="2135097822"/>
                  </a:ext>
                </a:extLst>
              </a:tr>
              <a:tr h="246437">
                <a:tc rowSpan="3">
                  <a:txBody>
                    <a:bodyPr/>
                    <a:lstStyle/>
                    <a:p>
                      <a:pPr marL="0" marR="0" algn="ctr">
                        <a:lnSpc>
                          <a:spcPct val="107000"/>
                        </a:lnSpc>
                        <a:spcBef>
                          <a:spcPts val="0"/>
                        </a:spcBef>
                        <a:spcAft>
                          <a:spcPts val="800"/>
                        </a:spcAft>
                      </a:pPr>
                      <a:r>
                        <a:rPr lang="en-US" sz="1400" dirty="0">
                          <a:effectLst/>
                          <a:latin typeface="Cambria" pitchFamily="18" charset="0"/>
                          <a:ea typeface="Cambria" pitchFamily="18" charset="0"/>
                        </a:rPr>
                        <a:t>The Saudi village of al </a:t>
                      </a:r>
                      <a:r>
                        <a:rPr lang="en-US" sz="1400" dirty="0" err="1">
                          <a:effectLst/>
                          <a:latin typeface="Cambria" pitchFamily="18" charset="0"/>
                          <a:ea typeface="Cambria" pitchFamily="18" charset="0"/>
                        </a:rPr>
                        <a:t>Basateen</a:t>
                      </a:r>
                      <a:r>
                        <a:rPr lang="en-US" sz="1400" dirty="0">
                          <a:effectLst/>
                          <a:latin typeface="Cambria" pitchFamily="18" charset="0"/>
                          <a:ea typeface="Cambria" pitchFamily="18" charset="0"/>
                        </a:rPr>
                        <a:t> [8]</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Location  </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a:effectLst/>
                          <a:latin typeface="Cambria" pitchFamily="18" charset="0"/>
                          <a:ea typeface="Cambria" pitchFamily="18" charset="0"/>
                        </a:rPr>
                        <a:t>Jeddah - KSA</a:t>
                      </a:r>
                      <a:endParaRPr lang="en-US" sz="140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2789539065"/>
                  </a:ext>
                </a:extLst>
              </a:tr>
              <a:tr h="246437">
                <a:tc vMerge="1">
                  <a:txBody>
                    <a:bodyPr/>
                    <a:lstStyle/>
                    <a:p>
                      <a:endParaRPr lang="en-US"/>
                    </a:p>
                  </a:txBody>
                  <a:tcPr/>
                </a:tc>
                <a:tc>
                  <a:txBody>
                    <a:bodyPr/>
                    <a:lstStyle/>
                    <a:p>
                      <a:pPr marL="0" marR="0" algn="ctr" rtl="1">
                        <a:lnSpc>
                          <a:spcPct val="107000"/>
                        </a:lnSpc>
                        <a:spcBef>
                          <a:spcPts val="0"/>
                        </a:spcBef>
                        <a:spcAft>
                          <a:spcPts val="0"/>
                        </a:spcAft>
                      </a:pPr>
                      <a:r>
                        <a:rPr lang="en-US" sz="1400">
                          <a:effectLst/>
                          <a:latin typeface="Cambria" pitchFamily="18" charset="0"/>
                          <a:ea typeface="Cambria" pitchFamily="18" charset="0"/>
                        </a:rPr>
                        <a:t>Year    </a:t>
                      </a:r>
                      <a:endParaRPr lang="en-US" sz="140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a:effectLst/>
                          <a:latin typeface="Cambria" pitchFamily="18" charset="0"/>
                          <a:ea typeface="Cambria" pitchFamily="18" charset="0"/>
                        </a:rPr>
                        <a:t>2005-2009</a:t>
                      </a:r>
                      <a:endParaRPr lang="en-US" sz="140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725973920"/>
                  </a:ext>
                </a:extLst>
              </a:tr>
              <a:tr h="289168">
                <a:tc vMerge="1">
                  <a:txBody>
                    <a:bodyPr/>
                    <a:lstStyle/>
                    <a:p>
                      <a:endParaRPr lang="en-US"/>
                    </a:p>
                  </a:txBody>
                  <a:tcPr/>
                </a:tc>
                <a:tc>
                  <a:txBody>
                    <a:bodyPr/>
                    <a:lstStyle/>
                    <a:p>
                      <a:pPr marL="0" marR="0">
                        <a:lnSpc>
                          <a:spcPct val="107000"/>
                        </a:lnSpc>
                        <a:spcBef>
                          <a:spcPts val="0"/>
                        </a:spcBef>
                        <a:spcAft>
                          <a:spcPts val="0"/>
                        </a:spcAft>
                      </a:pPr>
                      <a:r>
                        <a:rPr lang="en-US" sz="1400" dirty="0">
                          <a:effectLst/>
                          <a:latin typeface="Cambria" pitchFamily="18" charset="0"/>
                          <a:ea typeface="Cambria" pitchFamily="18" charset="0"/>
                        </a:rPr>
                        <a:t>Scope of Work</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GB" sz="1400">
                          <a:effectLst/>
                          <a:latin typeface="Cambria" pitchFamily="18" charset="0"/>
                          <a:ea typeface="Cambria" pitchFamily="18" charset="0"/>
                        </a:rPr>
                        <a:t>Doors - Kitchens - Cupboards</a:t>
                      </a:r>
                      <a:endParaRPr lang="en-US" sz="140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101857633"/>
                  </a:ext>
                </a:extLst>
              </a:tr>
              <a:tr h="246437">
                <a:tc rowSpan="3">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Sheikh Mohammed Al </a:t>
                      </a:r>
                      <a:r>
                        <a:rPr lang="en-US" sz="1400" dirty="0" err="1">
                          <a:effectLst/>
                          <a:latin typeface="Cambria" pitchFamily="18" charset="0"/>
                          <a:ea typeface="Cambria" pitchFamily="18" charset="0"/>
                        </a:rPr>
                        <a:t>Zabin</a:t>
                      </a:r>
                      <a:r>
                        <a:rPr lang="en-US" sz="1400" dirty="0">
                          <a:effectLst/>
                          <a:latin typeface="Cambria" pitchFamily="18" charset="0"/>
                          <a:ea typeface="Cambria" pitchFamily="18" charset="0"/>
                        </a:rPr>
                        <a:t> Villas Group</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Location  </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a:effectLst/>
                          <a:latin typeface="Cambria" pitchFamily="18" charset="0"/>
                          <a:ea typeface="Cambria" pitchFamily="18" charset="0"/>
                        </a:rPr>
                        <a:t>Jaddah - KSA</a:t>
                      </a:r>
                      <a:endParaRPr lang="en-US" sz="140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3818255913"/>
                  </a:ext>
                </a:extLst>
              </a:tr>
              <a:tr h="246437">
                <a:tc vMerge="1">
                  <a:txBody>
                    <a:bodyPr/>
                    <a:lstStyle/>
                    <a:p>
                      <a:endParaRPr lang="en-US"/>
                    </a:p>
                  </a:txBody>
                  <a:tcPr/>
                </a:tc>
                <a:tc>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Year    </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a:effectLst/>
                          <a:latin typeface="Cambria" pitchFamily="18" charset="0"/>
                          <a:ea typeface="Cambria" pitchFamily="18" charset="0"/>
                        </a:rPr>
                        <a:t>2005</a:t>
                      </a:r>
                      <a:endParaRPr lang="en-US" sz="140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1217666609"/>
                  </a:ext>
                </a:extLst>
              </a:tr>
              <a:tr h="288632">
                <a:tc vMerge="1">
                  <a:txBody>
                    <a:bodyPr/>
                    <a:lstStyle/>
                    <a:p>
                      <a:endParaRPr lang="en-US"/>
                    </a:p>
                  </a:txBody>
                  <a:tcPr/>
                </a:tc>
                <a:tc>
                  <a:txBody>
                    <a:bodyPr/>
                    <a:lstStyle/>
                    <a:p>
                      <a:pPr marL="0" marR="0">
                        <a:lnSpc>
                          <a:spcPct val="107000"/>
                        </a:lnSpc>
                        <a:spcBef>
                          <a:spcPts val="0"/>
                        </a:spcBef>
                        <a:spcAft>
                          <a:spcPts val="0"/>
                        </a:spcAft>
                      </a:pPr>
                      <a:r>
                        <a:rPr lang="en-US" sz="1400" dirty="0">
                          <a:effectLst/>
                          <a:latin typeface="Cambria" pitchFamily="18" charset="0"/>
                          <a:ea typeface="Cambria" pitchFamily="18" charset="0"/>
                        </a:rPr>
                        <a:t>Scope of Work</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GB" sz="1400" dirty="0">
                          <a:effectLst/>
                          <a:latin typeface="Cambria" pitchFamily="18" charset="0"/>
                          <a:ea typeface="Cambria" pitchFamily="18" charset="0"/>
                        </a:rPr>
                        <a:t>Doors - Kitchens </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2017224398"/>
                  </a:ext>
                </a:extLst>
              </a:tr>
              <a:tr h="246437">
                <a:tc rowSpan="3">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Dr. Abbas </a:t>
                      </a:r>
                      <a:r>
                        <a:rPr lang="en-US" sz="1400" dirty="0" err="1">
                          <a:effectLst/>
                          <a:latin typeface="Cambria" pitchFamily="18" charset="0"/>
                          <a:ea typeface="Cambria" pitchFamily="18" charset="0"/>
                        </a:rPr>
                        <a:t>Serfi</a:t>
                      </a:r>
                      <a:r>
                        <a:rPr lang="en-US" sz="1400" dirty="0">
                          <a:effectLst/>
                          <a:latin typeface="Cambria" pitchFamily="18" charset="0"/>
                          <a:ea typeface="Cambria" pitchFamily="18" charset="0"/>
                        </a:rPr>
                        <a:t> hospital</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Location  </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dirty="0" err="1">
                          <a:effectLst/>
                          <a:latin typeface="Cambria" pitchFamily="18" charset="0"/>
                          <a:ea typeface="Cambria" pitchFamily="18" charset="0"/>
                        </a:rPr>
                        <a:t>Makkah</a:t>
                      </a:r>
                      <a:r>
                        <a:rPr lang="en-US" sz="1400" dirty="0">
                          <a:effectLst/>
                          <a:latin typeface="Cambria" pitchFamily="18" charset="0"/>
                          <a:ea typeface="Cambria" pitchFamily="18" charset="0"/>
                        </a:rPr>
                        <a:t> - KSA</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3357625407"/>
                  </a:ext>
                </a:extLst>
              </a:tr>
              <a:tr h="246437">
                <a:tc vMerge="1">
                  <a:txBody>
                    <a:bodyPr/>
                    <a:lstStyle/>
                    <a:p>
                      <a:endParaRPr lang="en-US"/>
                    </a:p>
                  </a:txBody>
                  <a:tcPr/>
                </a:tc>
                <a:tc>
                  <a:txBody>
                    <a:bodyPr/>
                    <a:lstStyle/>
                    <a:p>
                      <a:pPr marL="0" marR="0" algn="ctr" rtl="1">
                        <a:lnSpc>
                          <a:spcPct val="107000"/>
                        </a:lnSpc>
                        <a:spcBef>
                          <a:spcPts val="0"/>
                        </a:spcBef>
                        <a:spcAft>
                          <a:spcPts val="0"/>
                        </a:spcAft>
                      </a:pPr>
                      <a:r>
                        <a:rPr lang="en-US" sz="1400">
                          <a:effectLst/>
                          <a:latin typeface="Cambria" pitchFamily="18" charset="0"/>
                          <a:ea typeface="Cambria" pitchFamily="18" charset="0"/>
                        </a:rPr>
                        <a:t>Year    </a:t>
                      </a:r>
                      <a:endParaRPr lang="en-US" sz="140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dirty="0">
                          <a:effectLst/>
                          <a:latin typeface="Cambria" pitchFamily="18" charset="0"/>
                          <a:ea typeface="Cambria" pitchFamily="18" charset="0"/>
                        </a:rPr>
                        <a:t>2005</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3343496302"/>
                  </a:ext>
                </a:extLst>
              </a:tr>
              <a:tr h="434846">
                <a:tc vMerge="1">
                  <a:txBody>
                    <a:bodyPr/>
                    <a:lstStyle/>
                    <a:p>
                      <a:endParaRPr lang="en-US"/>
                    </a:p>
                  </a:txBody>
                  <a:tcPr/>
                </a:tc>
                <a:tc>
                  <a:txBody>
                    <a:bodyPr/>
                    <a:lstStyle/>
                    <a:p>
                      <a:pPr marL="0" marR="0">
                        <a:lnSpc>
                          <a:spcPct val="107000"/>
                        </a:lnSpc>
                        <a:spcBef>
                          <a:spcPts val="0"/>
                        </a:spcBef>
                        <a:spcAft>
                          <a:spcPts val="0"/>
                        </a:spcAft>
                      </a:pPr>
                      <a:r>
                        <a:rPr lang="en-US" sz="1400">
                          <a:effectLst/>
                          <a:latin typeface="Cambria" pitchFamily="18" charset="0"/>
                          <a:ea typeface="Cambria" pitchFamily="18" charset="0"/>
                        </a:rPr>
                        <a:t>Scope of Work</a:t>
                      </a:r>
                      <a:endParaRPr lang="en-US" sz="140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GB" sz="1400" dirty="0">
                          <a:effectLst/>
                          <a:latin typeface="Cambria" pitchFamily="18" charset="0"/>
                          <a:ea typeface="Cambria" pitchFamily="18" charset="0"/>
                        </a:rPr>
                        <a:t>Artificial marble surfaces - Laundries - laboratories - kitchens</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4113212325"/>
                  </a:ext>
                </a:extLst>
              </a:tr>
              <a:tr h="246437">
                <a:tc rowSpan="3">
                  <a:txBody>
                    <a:bodyPr/>
                    <a:lstStyle/>
                    <a:p>
                      <a:pPr marL="0" marR="0" algn="ctr" rtl="1">
                        <a:lnSpc>
                          <a:spcPct val="107000"/>
                        </a:lnSpc>
                        <a:spcBef>
                          <a:spcPts val="0"/>
                        </a:spcBef>
                        <a:spcAft>
                          <a:spcPts val="0"/>
                        </a:spcAft>
                      </a:pPr>
                      <a:r>
                        <a:rPr lang="en-US" sz="1400" dirty="0">
                          <a:effectLst/>
                          <a:latin typeface="Cambria" pitchFamily="18" charset="0"/>
                          <a:ea typeface="Cambria" pitchFamily="18" charset="0"/>
                        </a:rPr>
                        <a:t>Al-</a:t>
                      </a:r>
                      <a:r>
                        <a:rPr lang="en-US" sz="1400" dirty="0" err="1">
                          <a:effectLst/>
                          <a:latin typeface="Cambria" pitchFamily="18" charset="0"/>
                          <a:ea typeface="Cambria" pitchFamily="18" charset="0"/>
                        </a:rPr>
                        <a:t>Burj</a:t>
                      </a:r>
                      <a:r>
                        <a:rPr lang="en-US" sz="1400" dirty="0">
                          <a:effectLst/>
                          <a:latin typeface="Cambria" pitchFamily="18" charset="0"/>
                          <a:ea typeface="Cambria" pitchFamily="18" charset="0"/>
                        </a:rPr>
                        <a:t> Laboratories</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gn="ctr" rtl="1">
                        <a:lnSpc>
                          <a:spcPct val="107000"/>
                        </a:lnSpc>
                        <a:spcBef>
                          <a:spcPts val="0"/>
                        </a:spcBef>
                        <a:spcAft>
                          <a:spcPts val="0"/>
                        </a:spcAft>
                      </a:pPr>
                      <a:r>
                        <a:rPr lang="en-US" sz="1400">
                          <a:effectLst/>
                          <a:latin typeface="Cambria" pitchFamily="18" charset="0"/>
                          <a:ea typeface="Cambria" pitchFamily="18" charset="0"/>
                        </a:rPr>
                        <a:t>Location  </a:t>
                      </a:r>
                      <a:endParaRPr lang="en-US" sz="140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dirty="0">
                          <a:effectLst/>
                          <a:latin typeface="Cambria" pitchFamily="18" charset="0"/>
                          <a:ea typeface="Cambria" pitchFamily="18" charset="0"/>
                        </a:rPr>
                        <a:t>Jeddah - KSA</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2022631613"/>
                  </a:ext>
                </a:extLst>
              </a:tr>
              <a:tr h="246437">
                <a:tc vMerge="1">
                  <a:txBody>
                    <a:bodyPr/>
                    <a:lstStyle/>
                    <a:p>
                      <a:endParaRPr lang="en-US"/>
                    </a:p>
                  </a:txBody>
                  <a:tcPr/>
                </a:tc>
                <a:tc>
                  <a:txBody>
                    <a:bodyPr/>
                    <a:lstStyle/>
                    <a:p>
                      <a:pPr marL="0" marR="0" algn="ctr" rtl="1">
                        <a:lnSpc>
                          <a:spcPct val="107000"/>
                        </a:lnSpc>
                        <a:spcBef>
                          <a:spcPts val="0"/>
                        </a:spcBef>
                        <a:spcAft>
                          <a:spcPts val="0"/>
                        </a:spcAft>
                      </a:pPr>
                      <a:r>
                        <a:rPr lang="en-US" sz="1400">
                          <a:effectLst/>
                          <a:latin typeface="Cambria" pitchFamily="18" charset="0"/>
                          <a:ea typeface="Cambria" pitchFamily="18" charset="0"/>
                        </a:rPr>
                        <a:t>Year    </a:t>
                      </a:r>
                      <a:endParaRPr lang="en-US" sz="140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US" sz="1400" dirty="0">
                          <a:effectLst/>
                          <a:latin typeface="Cambria" pitchFamily="18" charset="0"/>
                          <a:ea typeface="Cambria" pitchFamily="18" charset="0"/>
                        </a:rPr>
                        <a:t>2005</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3959804129"/>
                  </a:ext>
                </a:extLst>
              </a:tr>
              <a:tr h="277023">
                <a:tc vMerge="1">
                  <a:txBody>
                    <a:bodyPr/>
                    <a:lstStyle/>
                    <a:p>
                      <a:endParaRPr lang="en-US"/>
                    </a:p>
                  </a:txBody>
                  <a:tcPr/>
                </a:tc>
                <a:tc>
                  <a:txBody>
                    <a:bodyPr/>
                    <a:lstStyle/>
                    <a:p>
                      <a:pPr marL="0" marR="0">
                        <a:lnSpc>
                          <a:spcPct val="107000"/>
                        </a:lnSpc>
                        <a:spcBef>
                          <a:spcPts val="0"/>
                        </a:spcBef>
                        <a:spcAft>
                          <a:spcPts val="0"/>
                        </a:spcAft>
                      </a:pPr>
                      <a:r>
                        <a:rPr lang="en-US" sz="1400">
                          <a:effectLst/>
                          <a:latin typeface="Cambria" pitchFamily="18" charset="0"/>
                          <a:ea typeface="Cambria" pitchFamily="18" charset="0"/>
                        </a:rPr>
                        <a:t>Scope of Work</a:t>
                      </a:r>
                      <a:endParaRPr lang="en-US" sz="1400">
                        <a:effectLst/>
                        <a:latin typeface="Cambria" pitchFamily="18" charset="0"/>
                        <a:ea typeface="Cambria" pitchFamily="18" charset="0"/>
                        <a:cs typeface="Arial" panose="020B0604020202020204" pitchFamily="34" charset="0"/>
                      </a:endParaRPr>
                    </a:p>
                  </a:txBody>
                  <a:tcPr marL="42532" marR="42532" marT="0" marB="0" anchor="ctr"/>
                </a:tc>
                <a:tc>
                  <a:txBody>
                    <a:bodyPr/>
                    <a:lstStyle/>
                    <a:p>
                      <a:pPr marL="0" marR="0">
                        <a:lnSpc>
                          <a:spcPct val="107000"/>
                        </a:lnSpc>
                        <a:spcBef>
                          <a:spcPts val="0"/>
                        </a:spcBef>
                        <a:spcAft>
                          <a:spcPts val="0"/>
                        </a:spcAft>
                      </a:pPr>
                      <a:r>
                        <a:rPr lang="en-GB" sz="1400" dirty="0">
                          <a:effectLst/>
                          <a:latin typeface="Cambria" pitchFamily="18" charset="0"/>
                          <a:ea typeface="Cambria" pitchFamily="18" charset="0"/>
                        </a:rPr>
                        <a:t>Laboratory surfaces and cabins</a:t>
                      </a:r>
                      <a:endParaRPr lang="en-US" sz="1400" dirty="0">
                        <a:effectLst/>
                        <a:latin typeface="Cambria" pitchFamily="18" charset="0"/>
                        <a:ea typeface="Cambria" pitchFamily="18" charset="0"/>
                        <a:cs typeface="Arial" panose="020B0604020202020204" pitchFamily="34" charset="0"/>
                      </a:endParaRPr>
                    </a:p>
                  </a:txBody>
                  <a:tcPr marL="42532" marR="42532" marT="0" marB="0" anchor="ctr"/>
                </a:tc>
                <a:extLst>
                  <a:ext uri="{0D108BD9-81ED-4DB2-BD59-A6C34878D82A}">
                    <a16:rowId xmlns:a16="http://schemas.microsoft.com/office/drawing/2014/main" val="3406609657"/>
                  </a:ext>
                </a:extLst>
              </a:tr>
            </a:tbl>
          </a:graphicData>
        </a:graphic>
      </p:graphicFrame>
      <p:pic>
        <p:nvPicPr>
          <p:cNvPr id="39" name="Picture 38">
            <a:extLst>
              <a:ext uri="{FF2B5EF4-FFF2-40B4-BE49-F238E27FC236}">
                <a16:creationId xmlns:a16="http://schemas.microsoft.com/office/drawing/2014/main" id="{FF945808-3510-D541-A5C6-B7C0156DE7E5}"/>
              </a:ext>
            </a:extLst>
          </p:cNvPr>
          <p:cNvPicPr/>
          <p:nvPr/>
        </p:nvPicPr>
        <p:blipFill>
          <a:blip r:embed="rId2"/>
          <a:stretch>
            <a:fillRect/>
          </a:stretch>
        </p:blipFill>
        <p:spPr>
          <a:xfrm>
            <a:off x="6179736" y="689598"/>
            <a:ext cx="807534" cy="385270"/>
          </a:xfrm>
          <a:prstGeom prst="rect">
            <a:avLst/>
          </a:prstGeom>
        </p:spPr>
      </p:pic>
      <p:grpSp>
        <p:nvGrpSpPr>
          <p:cNvPr id="40" name="Group 39">
            <a:extLst>
              <a:ext uri="{FF2B5EF4-FFF2-40B4-BE49-F238E27FC236}">
                <a16:creationId xmlns:a16="http://schemas.microsoft.com/office/drawing/2014/main" id="{7B33903B-2BFB-3148-BE23-9E8DA2763E14}"/>
              </a:ext>
            </a:extLst>
          </p:cNvPr>
          <p:cNvGrpSpPr>
            <a:grpSpLocks/>
          </p:cNvGrpSpPr>
          <p:nvPr/>
        </p:nvGrpSpPr>
        <p:grpSpPr bwMode="auto">
          <a:xfrm>
            <a:off x="457201" y="599534"/>
            <a:ext cx="791202" cy="726912"/>
            <a:chOff x="0" y="0"/>
            <a:chExt cx="3965" cy="3975"/>
          </a:xfrm>
        </p:grpSpPr>
        <p:pic>
          <p:nvPicPr>
            <p:cNvPr id="41" name="Picture 40">
              <a:extLst>
                <a:ext uri="{FF2B5EF4-FFF2-40B4-BE49-F238E27FC236}">
                  <a16:creationId xmlns:a16="http://schemas.microsoft.com/office/drawing/2014/main" id="{11B97E6A-33BB-9043-A888-EBBC6535903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43A4262-5E94-8C4E-8BB5-21A8CDE7B2D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14F33C0-1DDB-1D44-BAD5-804F0FA83D6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FEC5DB7-EE43-E440-B28B-78C76124078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ECC24AF-B083-AC4C-8DB9-890E62B6DC4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679E3C6E-ED90-A249-9BAE-63BBCAF468F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C020E55A-1A35-E24A-9D09-882D5F4E29E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7F648B79-B50A-284B-856A-1AAD8131CC5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F5A05F7B-CEE4-E849-8A20-DC97F459BFF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9772FCFF-75CE-904A-A0BE-C6DEE770D36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4143ABD-9EFE-C241-8295-DE65D7AC984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2126C8F7-DD75-1A4A-9BCE-BE635FC4B7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7B8AD49-B7C8-C243-9EB6-0DD597DAD03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245E7891-E516-6347-8062-2B6B3B03D6B9}"/>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5BD15BEF-6BE4-7B45-89E3-B3030F7AC1DE}"/>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264F472F-E056-E14F-937E-C9ADF0F2AF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D52A4AD-11E2-4949-9B16-47FC4D38888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1ACC93C9-2288-0D48-91C4-5A479106182A}"/>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44CE477C-F6B5-7D4B-8B64-8D2627EE9F2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E6608416-AB7F-C741-8499-A2E72A1F71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31B48EA4-0391-0441-B67A-387C4B2B3ED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D369E41A-3EE8-3C40-B3D9-9738BAFC1C7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19390250-0ECC-0049-835B-467D7E999AA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77310A53-D62D-1F4A-BB91-FB3C0C5D8C8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69DE6869-9A3A-B349-81D7-CE4540A84471}"/>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9E99A0B7-4AE8-1244-A136-71B95D31558D}"/>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E79E8103-E4A5-7C47-AAEC-9445950B31C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A1E45E67-7F66-EB44-9830-43C028A09F3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179C9522-7A63-164A-BE3E-20665649781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69" descr="C:\Users\R\Desktop\مطبخ.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13911" y="6309847"/>
            <a:ext cx="6411018" cy="4876496"/>
          </a:xfrm>
          <a:prstGeom prst="rect">
            <a:avLst/>
          </a:prstGeom>
          <a:noFill/>
          <a:ln>
            <a:noFill/>
          </a:ln>
        </p:spPr>
      </p:pic>
      <p:sp>
        <p:nvSpPr>
          <p:cNvPr id="72"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642938" y="11404600"/>
            <a:ext cx="6154737" cy="647700"/>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4237225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sp>
        <p:nvSpPr>
          <p:cNvPr id="75" name="Subtitle 74"/>
          <p:cNvSpPr>
            <a:spLocks noGrp="1"/>
          </p:cNvSpPr>
          <p:nvPr>
            <p:ph type="subTitle" idx="1"/>
          </p:nvPr>
        </p:nvSpPr>
        <p:spPr/>
        <p:txBody>
          <a:bodyPr/>
          <a:lstStyle/>
          <a:p>
            <a:endParaRPr lang="la-Latn"/>
          </a:p>
        </p:txBody>
      </p:sp>
      <p:pic>
        <p:nvPicPr>
          <p:cNvPr id="38" name="Picture 37">
            <a:extLst>
              <a:ext uri="{FF2B5EF4-FFF2-40B4-BE49-F238E27FC236}">
                <a16:creationId xmlns:a16="http://schemas.microsoft.com/office/drawing/2014/main" id="{FF945808-3510-D541-A5C6-B7C0156DE7E5}"/>
              </a:ext>
            </a:extLst>
          </p:cNvPr>
          <p:cNvPicPr/>
          <p:nvPr/>
        </p:nvPicPr>
        <p:blipFill>
          <a:blip r:embed="rId2"/>
          <a:stretch>
            <a:fillRect/>
          </a:stretch>
        </p:blipFill>
        <p:spPr>
          <a:xfrm>
            <a:off x="6346747" y="541490"/>
            <a:ext cx="745835" cy="450018"/>
          </a:xfrm>
          <a:prstGeom prst="rect">
            <a:avLst/>
          </a:prstGeom>
        </p:spPr>
      </p:pic>
      <p:grpSp>
        <p:nvGrpSpPr>
          <p:cNvPr id="39" name="Group 38">
            <a:extLst>
              <a:ext uri="{FF2B5EF4-FFF2-40B4-BE49-F238E27FC236}">
                <a16:creationId xmlns:a16="http://schemas.microsoft.com/office/drawing/2014/main" id="{7B33903B-2BFB-3148-BE23-9E8DA2763E14}"/>
              </a:ext>
            </a:extLst>
          </p:cNvPr>
          <p:cNvGrpSpPr>
            <a:grpSpLocks/>
          </p:cNvGrpSpPr>
          <p:nvPr/>
        </p:nvGrpSpPr>
        <p:grpSpPr bwMode="auto">
          <a:xfrm>
            <a:off x="440775" y="615635"/>
            <a:ext cx="698120" cy="633830"/>
            <a:chOff x="0" y="0"/>
            <a:chExt cx="3965" cy="3975"/>
          </a:xfrm>
        </p:grpSpPr>
        <p:pic>
          <p:nvPicPr>
            <p:cNvPr id="40" name="Picture 39">
              <a:extLst>
                <a:ext uri="{FF2B5EF4-FFF2-40B4-BE49-F238E27FC236}">
                  <a16:creationId xmlns:a16="http://schemas.microsoft.com/office/drawing/2014/main" id="{11B97E6A-33BB-9043-A888-EBBC6535903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43A4262-5E94-8C4E-8BB5-21A8CDE7B2D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14F33C0-1DDB-1D44-BAD5-804F0FA83D6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FEC5DB7-EE43-E440-B28B-78C76124078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ECC24AF-B083-AC4C-8DB9-890E62B6DC4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679E3C6E-ED90-A249-9BAE-63BBCAF468F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C020E55A-1A35-E24A-9D09-882D5F4E29E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F648B79-B50A-284B-856A-1AAD8131CC5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5A05F7B-CEE4-E849-8A20-DC97F459BFF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9772FCFF-75CE-904A-A0BE-C6DEE770D36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44143ABD-9EFE-C241-8295-DE65D7AC984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126C8F7-DD75-1A4A-9BCE-BE635FC4B7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7B8AD49-B7C8-C243-9EB6-0DD597DAD03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45E7891-E516-6347-8062-2B6B3B03D6B9}"/>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5BD15BEF-6BE4-7B45-89E3-B3030F7AC1DE}"/>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64F472F-E056-E14F-937E-C9ADF0F2AF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8D52A4AD-11E2-4949-9B16-47FC4D38888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ACC93C9-2288-0D48-91C4-5A479106182A}"/>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4CE477C-F6B5-7D4B-8B64-8D2627EE9F2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6608416-AB7F-C741-8499-A2E72A1F71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1B48EA4-0391-0441-B67A-387C4B2B3ED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369E41A-3EE8-3C40-B3D9-9738BAFC1C7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9390250-0ECC-0049-835B-467D7E999AA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310A53-D62D-1F4A-BB91-FB3C0C5D8C8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9DE6869-9A3A-B349-81D7-CE4540A84471}"/>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E99A0B7-4AE8-1244-A136-71B95D31558D}"/>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79E8103-E4A5-7C47-AAEC-9445950B31C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1E45E67-7F66-EB44-9830-43C028A09F3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179C9522-7A63-164A-BE3E-20665649781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0" name="Table 69"/>
          <p:cNvGraphicFramePr>
            <a:graphicFrameLocks noGrp="1"/>
          </p:cNvGraphicFramePr>
          <p:nvPr/>
        </p:nvGraphicFramePr>
        <p:xfrm>
          <a:off x="612823" y="2063931"/>
          <a:ext cx="6312106" cy="3601929"/>
        </p:xfrm>
        <a:graphic>
          <a:graphicData uri="http://schemas.openxmlformats.org/drawingml/2006/table">
            <a:tbl>
              <a:tblPr firstRow="1" firstCol="1" bandRow="1">
                <a:tableStyleId>{5C22544A-7EE6-4342-B048-85BDC9FD1C3A}</a:tableStyleId>
              </a:tblPr>
              <a:tblGrid>
                <a:gridCol w="1607863">
                  <a:extLst>
                    <a:ext uri="{9D8B030D-6E8A-4147-A177-3AD203B41FA5}">
                      <a16:colId xmlns:a16="http://schemas.microsoft.com/office/drawing/2014/main" val="20000"/>
                    </a:ext>
                  </a:extLst>
                </a:gridCol>
                <a:gridCol w="1240971">
                  <a:extLst>
                    <a:ext uri="{9D8B030D-6E8A-4147-A177-3AD203B41FA5}">
                      <a16:colId xmlns:a16="http://schemas.microsoft.com/office/drawing/2014/main" val="20001"/>
                    </a:ext>
                  </a:extLst>
                </a:gridCol>
                <a:gridCol w="3463272">
                  <a:extLst>
                    <a:ext uri="{9D8B030D-6E8A-4147-A177-3AD203B41FA5}">
                      <a16:colId xmlns:a16="http://schemas.microsoft.com/office/drawing/2014/main" val="20002"/>
                    </a:ext>
                  </a:extLst>
                </a:gridCol>
              </a:tblGrid>
              <a:tr h="587829">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34460">
                <a:tc rowSpan="3">
                  <a:txBody>
                    <a:bodyPr/>
                    <a:lstStyle/>
                    <a:p>
                      <a:pPr algn="ctr">
                        <a:lnSpc>
                          <a:spcPct val="107000"/>
                        </a:lnSpc>
                        <a:spcAft>
                          <a:spcPts val="800"/>
                        </a:spcAft>
                      </a:pPr>
                      <a:r>
                        <a:rPr lang="en-US" sz="1400" dirty="0">
                          <a:latin typeface="Cambria" pitchFamily="18" charset="0"/>
                          <a:ea typeface="Cambria" pitchFamily="18" charset="0"/>
                        </a:rPr>
                        <a:t>Al-</a:t>
                      </a:r>
                      <a:r>
                        <a:rPr lang="en-US" sz="1400" dirty="0" err="1">
                          <a:latin typeface="Cambria" pitchFamily="18" charset="0"/>
                          <a:ea typeface="Cambria" pitchFamily="18" charset="0"/>
                        </a:rPr>
                        <a:t>Issa</a:t>
                      </a:r>
                      <a:r>
                        <a:rPr lang="en-US" sz="1400" dirty="0">
                          <a:latin typeface="Cambria" pitchFamily="18" charset="0"/>
                          <a:ea typeface="Cambria" pitchFamily="18" charset="0"/>
                        </a:rPr>
                        <a:t> resort, </a:t>
                      </a:r>
                      <a:r>
                        <a:rPr lang="en-US" sz="1400" dirty="0" err="1">
                          <a:latin typeface="Cambria" pitchFamily="18" charset="0"/>
                          <a:ea typeface="Cambria" pitchFamily="18" charset="0"/>
                        </a:rPr>
                        <a:t>Abar</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34460">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2005</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197286">
                <a:tc vMerge="1">
                  <a:txBody>
                    <a:bodyPr/>
                    <a:lstStyle/>
                    <a:p>
                      <a:endParaRPr lang="la-Latn"/>
                    </a:p>
                  </a:txBody>
                  <a:tcPr/>
                </a:tc>
                <a:tc>
                  <a:txBody>
                    <a:bodyPr/>
                    <a:lstStyle/>
                    <a:p>
                      <a:pP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 and wooden decorations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34460">
                <a:tc rowSpan="3">
                  <a:txBody>
                    <a:bodyPr/>
                    <a:lstStyle/>
                    <a:p>
                      <a:pPr algn="ctr" rtl="1">
                        <a:lnSpc>
                          <a:spcPct val="107000"/>
                        </a:lnSpc>
                        <a:spcAft>
                          <a:spcPts val="0"/>
                        </a:spcAft>
                      </a:pPr>
                      <a:r>
                        <a:rPr lang="en-US" sz="1400">
                          <a:latin typeface="Cambria" pitchFamily="18" charset="0"/>
                          <a:ea typeface="Cambria" pitchFamily="18" charset="0"/>
                        </a:rPr>
                        <a:t>Royal commission for Jubail and Yanbu complex 4G-2G</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Yanbu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34460">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2005</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192414">
                <a:tc vMerge="1">
                  <a:txBody>
                    <a:bodyPr/>
                    <a:lstStyle/>
                    <a:p>
                      <a:endParaRPr lang="la-Latn"/>
                    </a:p>
                  </a:txBody>
                  <a:tcPr/>
                </a:tc>
                <a:tc>
                  <a:txBody>
                    <a:bodyPr/>
                    <a:lstStyle/>
                    <a:p>
                      <a:pP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interior decorations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34460">
                <a:tc rowSpan="3">
                  <a:txBody>
                    <a:bodyPr/>
                    <a:lstStyle/>
                    <a:p>
                      <a:pPr algn="ctr" rtl="1">
                        <a:lnSpc>
                          <a:spcPct val="107000"/>
                        </a:lnSpc>
                        <a:spcAft>
                          <a:spcPts val="0"/>
                        </a:spcAft>
                      </a:pPr>
                      <a:r>
                        <a:rPr lang="en-US" sz="1400">
                          <a:latin typeface="Cambria" pitchFamily="18" charset="0"/>
                          <a:ea typeface="Cambria" pitchFamily="18" charset="0"/>
                        </a:rPr>
                        <a:t>Al Shorouk complex</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Al-Riyadh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34460">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2005</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34460">
                <a:tc vMerge="1">
                  <a:txBody>
                    <a:bodyPr/>
                    <a:lstStyle/>
                    <a:p>
                      <a:endParaRPr lang="la-Latn"/>
                    </a:p>
                  </a:txBody>
                  <a:tcPr/>
                </a:tc>
                <a:tc>
                  <a:txBody>
                    <a:bodyPr/>
                    <a:lstStyle/>
                    <a:p>
                      <a:pPr>
                        <a:lnSpc>
                          <a:spcPct val="107000"/>
                        </a:lnSpc>
                        <a:spcAft>
                          <a:spcPts val="0"/>
                        </a:spcAft>
                      </a:pPr>
                      <a:r>
                        <a:rPr lang="en-US" sz="1400">
                          <a:latin typeface="Cambria" pitchFamily="18" charset="0"/>
                          <a:ea typeface="Cambria" pitchFamily="18" charset="0"/>
                        </a:rPr>
                        <a:t>Scope of Work</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Subcontractor - Wood Works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34460">
                <a:tc rowSpan="3">
                  <a:txBody>
                    <a:bodyPr/>
                    <a:lstStyle/>
                    <a:p>
                      <a:pPr algn="ctr" rtl="1">
                        <a:lnSpc>
                          <a:spcPct val="107000"/>
                        </a:lnSpc>
                        <a:spcAft>
                          <a:spcPts val="0"/>
                        </a:spcAft>
                      </a:pPr>
                      <a:r>
                        <a:rPr lang="en-US" sz="1400" dirty="0">
                          <a:latin typeface="Cambria" pitchFamily="18" charset="0"/>
                          <a:ea typeface="Cambria" pitchFamily="18" charset="0"/>
                        </a:rPr>
                        <a:t>Ministry of Hajj</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a:latin typeface="Cambria" pitchFamily="18" charset="0"/>
                          <a:ea typeface="Cambria" pitchFamily="18" charset="0"/>
                        </a:rPr>
                        <a:t>Location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err="1">
                          <a:latin typeface="Cambria" pitchFamily="18" charset="0"/>
                          <a:ea typeface="Cambria" pitchFamily="18" charset="0"/>
                        </a:rPr>
                        <a:t>Makkah</a:t>
                      </a:r>
                      <a:r>
                        <a:rPr lang="en-US" sz="1400" dirty="0">
                          <a:latin typeface="Cambria" pitchFamily="18" charset="0"/>
                          <a:ea typeface="Cambria" pitchFamily="18" charset="0"/>
                        </a:rPr>
                        <a:t>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34460">
                <a:tc vMerge="1">
                  <a:txBody>
                    <a:bodyPr/>
                    <a:lstStyle/>
                    <a:p>
                      <a:endParaRPr lang="la-Latn"/>
                    </a:p>
                  </a:txBody>
                  <a:tcPr/>
                </a:tc>
                <a:tc>
                  <a:txBody>
                    <a:bodyPr/>
                    <a:lstStyle/>
                    <a:p>
                      <a:pPr algn="ctr" rtl="1">
                        <a:lnSpc>
                          <a:spcPct val="107000"/>
                        </a:lnSpc>
                        <a:spcAft>
                          <a:spcPts val="0"/>
                        </a:spcAft>
                      </a:pPr>
                      <a:r>
                        <a:rPr lang="en-US" sz="1400">
                          <a:latin typeface="Cambria" pitchFamily="18" charset="0"/>
                          <a:ea typeface="Cambria" pitchFamily="18" charset="0"/>
                        </a:rPr>
                        <a:t>Year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2005-2006</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64614">
                <a:tc vMerge="1">
                  <a:txBody>
                    <a:bodyPr/>
                    <a:lstStyle/>
                    <a:p>
                      <a:endParaRPr lang="la-Latn"/>
                    </a:p>
                  </a:txBody>
                  <a:tcPr/>
                </a:tc>
                <a:tc>
                  <a:txBody>
                    <a:bodyPr/>
                    <a:lstStyle/>
                    <a:p>
                      <a:pPr>
                        <a:lnSpc>
                          <a:spcPct val="107000"/>
                        </a:lnSpc>
                        <a:spcAft>
                          <a:spcPts val="0"/>
                        </a:spcAft>
                      </a:pPr>
                      <a:r>
                        <a:rPr lang="en-US" sz="1400">
                          <a:latin typeface="Cambria" pitchFamily="18" charset="0"/>
                          <a:ea typeface="Cambria" pitchFamily="18" charset="0"/>
                        </a:rPr>
                        <a:t>Scope of Work</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Office cabins and interiors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1" name="Picture 70" descr="C:\Users\R\Desktop\كك.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82064" y="5935386"/>
            <a:ext cx="6312104" cy="5126651"/>
          </a:xfrm>
          <a:prstGeom prst="rect">
            <a:avLst/>
          </a:prstGeom>
          <a:noFill/>
          <a:ln>
            <a:noFill/>
          </a:ln>
        </p:spPr>
      </p:pic>
      <p:sp>
        <p:nvSpPr>
          <p:cNvPr id="77"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682625" y="11299825"/>
            <a:ext cx="6311900" cy="649288"/>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2953605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a:extLst>
              <a:ext uri="{FF2B5EF4-FFF2-40B4-BE49-F238E27FC236}">
                <a16:creationId xmlns:a16="http://schemas.microsoft.com/office/drawing/2014/main" id="{FF945808-3510-D541-A5C6-B7C0156DE7E5}"/>
              </a:ext>
            </a:extLst>
          </p:cNvPr>
          <p:cNvPicPr/>
          <p:nvPr/>
        </p:nvPicPr>
        <p:blipFill>
          <a:blip r:embed="rId2"/>
          <a:stretch>
            <a:fillRect/>
          </a:stretch>
        </p:blipFill>
        <p:spPr>
          <a:xfrm>
            <a:off x="6242012" y="625455"/>
            <a:ext cx="804891" cy="350434"/>
          </a:xfrm>
          <a:prstGeom prst="rect">
            <a:avLst/>
          </a:prstGeom>
        </p:spPr>
      </p:pic>
      <p:grpSp>
        <p:nvGrpSpPr>
          <p:cNvPr id="39" name="Group 38">
            <a:extLst>
              <a:ext uri="{FF2B5EF4-FFF2-40B4-BE49-F238E27FC236}">
                <a16:creationId xmlns:a16="http://schemas.microsoft.com/office/drawing/2014/main" id="{7B33903B-2BFB-3148-BE23-9E8DA2763E14}"/>
              </a:ext>
            </a:extLst>
          </p:cNvPr>
          <p:cNvGrpSpPr>
            <a:grpSpLocks/>
          </p:cNvGrpSpPr>
          <p:nvPr/>
        </p:nvGrpSpPr>
        <p:grpSpPr bwMode="auto">
          <a:xfrm>
            <a:off x="484578" y="575893"/>
            <a:ext cx="654316" cy="611928"/>
            <a:chOff x="0" y="0"/>
            <a:chExt cx="3965" cy="3975"/>
          </a:xfrm>
        </p:grpSpPr>
        <p:pic>
          <p:nvPicPr>
            <p:cNvPr id="40" name="Picture 39">
              <a:extLst>
                <a:ext uri="{FF2B5EF4-FFF2-40B4-BE49-F238E27FC236}">
                  <a16:creationId xmlns:a16="http://schemas.microsoft.com/office/drawing/2014/main" id="{11B97E6A-33BB-9043-A888-EBBC6535903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43A4262-5E94-8C4E-8BB5-21A8CDE7B2D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14F33C0-1DDB-1D44-BAD5-804F0FA83D6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FEC5DB7-EE43-E440-B28B-78C76124078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ECC24AF-B083-AC4C-8DB9-890E62B6DC4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679E3C6E-ED90-A249-9BAE-63BBCAF468F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C020E55A-1A35-E24A-9D09-882D5F4E29E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F648B79-B50A-284B-856A-1AAD8131CC5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5A05F7B-CEE4-E849-8A20-DC97F459BFF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9772FCFF-75CE-904A-A0BE-C6DEE770D36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44143ABD-9EFE-C241-8295-DE65D7AC984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126C8F7-DD75-1A4A-9BCE-BE635FC4B7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7B8AD49-B7C8-C243-9EB6-0DD597DAD03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45E7891-E516-6347-8062-2B6B3B03D6B9}"/>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5BD15BEF-6BE4-7B45-89E3-B3030F7AC1DE}"/>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64F472F-E056-E14F-937E-C9ADF0F2AF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8D52A4AD-11E2-4949-9B16-47FC4D38888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ACC93C9-2288-0D48-91C4-5A479106182A}"/>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4CE477C-F6B5-7D4B-8B64-8D2627EE9F2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6608416-AB7F-C741-8499-A2E72A1F71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1B48EA4-0391-0441-B67A-387C4B2B3ED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369E41A-3EE8-3C40-B3D9-9738BAFC1C7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9390250-0ECC-0049-835B-467D7E999AA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310A53-D62D-1F4A-BB91-FB3C0C5D8C8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9DE6869-9A3A-B349-81D7-CE4540A84471}"/>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E99A0B7-4AE8-1244-A136-71B95D31558D}"/>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79E8103-E4A5-7C47-AAEC-9445950B31C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1E45E67-7F66-EB44-9830-43C028A09F3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179C9522-7A63-164A-BE3E-20665649781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9" name="Table 68"/>
          <p:cNvGraphicFramePr>
            <a:graphicFrameLocks noGrp="1"/>
          </p:cNvGraphicFramePr>
          <p:nvPr/>
        </p:nvGraphicFramePr>
        <p:xfrm>
          <a:off x="600892" y="2011680"/>
          <a:ext cx="6309360" cy="3378212"/>
        </p:xfrm>
        <a:graphic>
          <a:graphicData uri="http://schemas.openxmlformats.org/drawingml/2006/table">
            <a:tbl>
              <a:tblPr firstRow="1" firstCol="1" bandRow="1">
                <a:tableStyleId>{5C22544A-7EE6-4342-B048-85BDC9FD1C3A}</a:tableStyleId>
              </a:tblPr>
              <a:tblGrid>
                <a:gridCol w="1724299">
                  <a:extLst>
                    <a:ext uri="{9D8B030D-6E8A-4147-A177-3AD203B41FA5}">
                      <a16:colId xmlns:a16="http://schemas.microsoft.com/office/drawing/2014/main" val="20000"/>
                    </a:ext>
                  </a:extLst>
                </a:gridCol>
                <a:gridCol w="1240969">
                  <a:extLst>
                    <a:ext uri="{9D8B030D-6E8A-4147-A177-3AD203B41FA5}">
                      <a16:colId xmlns:a16="http://schemas.microsoft.com/office/drawing/2014/main" val="20001"/>
                    </a:ext>
                  </a:extLst>
                </a:gridCol>
                <a:gridCol w="3344092">
                  <a:extLst>
                    <a:ext uri="{9D8B030D-6E8A-4147-A177-3AD203B41FA5}">
                      <a16:colId xmlns:a16="http://schemas.microsoft.com/office/drawing/2014/main" val="20002"/>
                    </a:ext>
                  </a:extLst>
                </a:gridCol>
              </a:tblGrid>
              <a:tr h="483326">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172220">
                <a:tc rowSpan="3">
                  <a:txBody>
                    <a:bodyPr/>
                    <a:lstStyle/>
                    <a:p>
                      <a:pPr algn="ctr">
                        <a:lnSpc>
                          <a:spcPct val="107000"/>
                        </a:lnSpc>
                        <a:spcAft>
                          <a:spcPts val="800"/>
                        </a:spcAft>
                      </a:pPr>
                      <a:r>
                        <a:rPr lang="en-US" sz="1400">
                          <a:latin typeface="Cambria" pitchFamily="18" charset="0"/>
                          <a:ea typeface="Cambria" pitchFamily="18" charset="0"/>
                        </a:rPr>
                        <a:t>Meridian Makkah - Saudi Ogeh</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a:latin typeface="Cambria" pitchFamily="18" charset="0"/>
                          <a:ea typeface="Cambria" pitchFamily="18" charset="0"/>
                        </a:rPr>
                        <a:t>Location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err="1">
                          <a:latin typeface="Cambria" pitchFamily="18" charset="0"/>
                          <a:ea typeface="Cambria" pitchFamily="18" charset="0"/>
                        </a:rPr>
                        <a:t>Makkah</a:t>
                      </a:r>
                      <a:r>
                        <a:rPr lang="en-US" sz="1400" dirty="0">
                          <a:latin typeface="Cambria" pitchFamily="18" charset="0"/>
                          <a:ea typeface="Cambria" pitchFamily="18" charset="0"/>
                        </a:rPr>
                        <a:t>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172220">
                <a:tc vMerge="1">
                  <a:txBody>
                    <a:bodyPr/>
                    <a:lstStyle/>
                    <a:p>
                      <a:endParaRPr lang="la-Latn"/>
                    </a:p>
                  </a:txBody>
                  <a:tcPr/>
                </a:tc>
                <a:tc>
                  <a:txBody>
                    <a:bodyPr/>
                    <a:lstStyle/>
                    <a:p>
                      <a:pPr algn="ctr" rtl="1">
                        <a:lnSpc>
                          <a:spcPct val="107000"/>
                        </a:lnSpc>
                        <a:spcAft>
                          <a:spcPts val="0"/>
                        </a:spcAft>
                      </a:pPr>
                      <a:r>
                        <a:rPr lang="en-US" sz="1400">
                          <a:latin typeface="Cambria" pitchFamily="18" charset="0"/>
                          <a:ea typeface="Cambria" pitchFamily="18" charset="0"/>
                        </a:rPr>
                        <a:t>Year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2006</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219999">
                <a:tc vMerge="1">
                  <a:txBody>
                    <a:bodyPr/>
                    <a:lstStyle/>
                    <a:p>
                      <a:endParaRPr lang="la-Latn"/>
                    </a:p>
                  </a:txBody>
                  <a:tcPr/>
                </a:tc>
                <a:tc>
                  <a:txBody>
                    <a:bodyPr/>
                    <a:lstStyle/>
                    <a:p>
                      <a:pPr>
                        <a:lnSpc>
                          <a:spcPct val="107000"/>
                        </a:lnSpc>
                        <a:spcAft>
                          <a:spcPts val="0"/>
                        </a:spcAft>
                      </a:pPr>
                      <a:r>
                        <a:rPr lang="en-US" sz="1400">
                          <a:latin typeface="Cambria" pitchFamily="18" charset="0"/>
                          <a:ea typeface="Cambria" pitchFamily="18" charset="0"/>
                        </a:rPr>
                        <a:t>Scope of Work</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Subcontractor - Doors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172220">
                <a:tc rowSpan="3">
                  <a:txBody>
                    <a:bodyPr/>
                    <a:lstStyle/>
                    <a:p>
                      <a:pPr algn="ctr" rtl="1">
                        <a:lnSpc>
                          <a:spcPct val="107000"/>
                        </a:lnSpc>
                        <a:spcAft>
                          <a:spcPts val="0"/>
                        </a:spcAft>
                      </a:pPr>
                      <a:r>
                        <a:rPr lang="en-US" sz="1400" dirty="0">
                          <a:latin typeface="Cambria" pitchFamily="18" charset="0"/>
                          <a:ea typeface="Cambria" pitchFamily="18" charset="0"/>
                        </a:rPr>
                        <a:t>Bin </a:t>
                      </a:r>
                      <a:r>
                        <a:rPr lang="en-US" sz="1400" dirty="0" err="1">
                          <a:latin typeface="Cambria" pitchFamily="18" charset="0"/>
                          <a:ea typeface="Cambria" pitchFamily="18" charset="0"/>
                        </a:rPr>
                        <a:t>Hamran</a:t>
                      </a:r>
                      <a:r>
                        <a:rPr lang="en-US" sz="1400" dirty="0">
                          <a:latin typeface="Cambria" pitchFamily="18" charset="0"/>
                          <a:ea typeface="Cambria" pitchFamily="18" charset="0"/>
                        </a:rPr>
                        <a:t> Al </a:t>
                      </a:r>
                      <a:r>
                        <a:rPr lang="en-US" sz="1400" dirty="0" err="1">
                          <a:latin typeface="Cambria" pitchFamily="18" charset="0"/>
                          <a:ea typeface="Cambria" pitchFamily="18" charset="0"/>
                        </a:rPr>
                        <a:t>Tahlia</a:t>
                      </a:r>
                      <a:r>
                        <a:rPr lang="en-US" sz="1400" dirty="0">
                          <a:latin typeface="Cambria" pitchFamily="18" charset="0"/>
                          <a:ea typeface="Cambria" pitchFamily="18" charset="0"/>
                        </a:rPr>
                        <a:t> Center</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a:latin typeface="Cambria" pitchFamily="18" charset="0"/>
                          <a:ea typeface="Cambria" pitchFamily="18" charset="0"/>
                        </a:rPr>
                        <a:t>Location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172220">
                <a:tc vMerge="1">
                  <a:txBody>
                    <a:bodyPr/>
                    <a:lstStyle/>
                    <a:p>
                      <a:endParaRPr lang="la-Latn"/>
                    </a:p>
                  </a:txBody>
                  <a:tcPr/>
                </a:tc>
                <a:tc>
                  <a:txBody>
                    <a:bodyPr/>
                    <a:lstStyle/>
                    <a:p>
                      <a:pPr algn="ctr" rtl="1">
                        <a:lnSpc>
                          <a:spcPct val="107000"/>
                        </a:lnSpc>
                        <a:spcAft>
                          <a:spcPts val="0"/>
                        </a:spcAft>
                      </a:pPr>
                      <a:r>
                        <a:rPr lang="en-US" sz="1400">
                          <a:latin typeface="Cambria" pitchFamily="18" charset="0"/>
                          <a:ea typeface="Cambria" pitchFamily="18" charset="0"/>
                        </a:rPr>
                        <a:t>Year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2006</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329514">
                <a:tc vMerge="1">
                  <a:txBody>
                    <a:bodyPr/>
                    <a:lstStyle/>
                    <a:p>
                      <a:endParaRPr lang="la-Latn"/>
                    </a:p>
                  </a:txBody>
                  <a:tcPr/>
                </a:tc>
                <a:tc>
                  <a:txBody>
                    <a:bodyPr/>
                    <a:lstStyle/>
                    <a:p>
                      <a:pPr>
                        <a:lnSpc>
                          <a:spcPct val="107000"/>
                        </a:lnSpc>
                        <a:spcAft>
                          <a:spcPts val="0"/>
                        </a:spcAft>
                      </a:pPr>
                      <a:r>
                        <a:rPr lang="en-US" sz="1400">
                          <a:latin typeface="Cambria" pitchFamily="18" charset="0"/>
                          <a:ea typeface="Cambria" pitchFamily="18" charset="0"/>
                        </a:rPr>
                        <a:t>Scope of Work</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 - Interiors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172220">
                <a:tc rowSpan="3">
                  <a:txBody>
                    <a:bodyPr/>
                    <a:lstStyle/>
                    <a:p>
                      <a:pPr algn="ctr" rtl="1">
                        <a:lnSpc>
                          <a:spcPct val="107000"/>
                        </a:lnSpc>
                        <a:spcAft>
                          <a:spcPts val="0"/>
                        </a:spcAft>
                      </a:pPr>
                      <a:r>
                        <a:rPr lang="en-US" sz="1400">
                          <a:latin typeface="Cambria" pitchFamily="18" charset="0"/>
                          <a:ea typeface="Cambria" pitchFamily="18" charset="0"/>
                        </a:rPr>
                        <a:t>Nada village</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a:latin typeface="Cambria" pitchFamily="18" charset="0"/>
                          <a:ea typeface="Cambria" pitchFamily="18" charset="0"/>
                        </a:rPr>
                        <a:t>Location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172220">
                <a:tc vMerge="1">
                  <a:txBody>
                    <a:bodyPr/>
                    <a:lstStyle/>
                    <a:p>
                      <a:endParaRPr lang="la-Latn"/>
                    </a:p>
                  </a:txBody>
                  <a:tcPr/>
                </a:tc>
                <a:tc>
                  <a:txBody>
                    <a:bodyPr/>
                    <a:lstStyle/>
                    <a:p>
                      <a:pPr algn="ctr" rtl="1">
                        <a:lnSpc>
                          <a:spcPct val="107000"/>
                        </a:lnSpc>
                        <a:spcAft>
                          <a:spcPts val="0"/>
                        </a:spcAft>
                      </a:pPr>
                      <a:r>
                        <a:rPr lang="en-US" sz="1400">
                          <a:latin typeface="Cambria" pitchFamily="18" charset="0"/>
                          <a:ea typeface="Cambria" pitchFamily="18" charset="0"/>
                        </a:rPr>
                        <a:t>Year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2006</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172220">
                <a:tc vMerge="1">
                  <a:txBody>
                    <a:bodyPr/>
                    <a:lstStyle/>
                    <a:p>
                      <a:endParaRPr lang="la-Latn"/>
                    </a:p>
                  </a:txBody>
                  <a:tcPr/>
                </a:tc>
                <a:tc>
                  <a:txBody>
                    <a:bodyPr/>
                    <a:lstStyle/>
                    <a:p>
                      <a:pPr>
                        <a:lnSpc>
                          <a:spcPct val="107000"/>
                        </a:lnSpc>
                        <a:spcAft>
                          <a:spcPts val="0"/>
                        </a:spcAft>
                      </a:pPr>
                      <a:r>
                        <a:rPr lang="en-US" sz="1400">
                          <a:latin typeface="Cambria" pitchFamily="18" charset="0"/>
                          <a:ea typeface="Cambria" pitchFamily="18" charset="0"/>
                        </a:rPr>
                        <a:t>Scope of Work</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172220">
                <a:tc rowSpan="3">
                  <a:txBody>
                    <a:bodyPr/>
                    <a:lstStyle/>
                    <a:p>
                      <a:pPr algn="ctr" rtl="1">
                        <a:lnSpc>
                          <a:spcPct val="107000"/>
                        </a:lnSpc>
                        <a:spcAft>
                          <a:spcPts val="0"/>
                        </a:spcAft>
                      </a:pPr>
                      <a:r>
                        <a:rPr lang="en-US" sz="1400">
                          <a:latin typeface="Cambria" pitchFamily="18" charset="0"/>
                          <a:ea typeface="Cambria" pitchFamily="18" charset="0"/>
                        </a:rPr>
                        <a:t>Makkah Hilton Towers Hotel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a:latin typeface="Cambria" pitchFamily="18" charset="0"/>
                          <a:ea typeface="Cambria" pitchFamily="18" charset="0"/>
                        </a:rPr>
                        <a:t>Location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Makkah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172220">
                <a:tc vMerge="1">
                  <a:txBody>
                    <a:bodyPr/>
                    <a:lstStyle/>
                    <a:p>
                      <a:endParaRPr lang="la-Latn"/>
                    </a:p>
                  </a:txBody>
                  <a:tcPr/>
                </a:tc>
                <a:tc>
                  <a:txBody>
                    <a:bodyPr/>
                    <a:lstStyle/>
                    <a:p>
                      <a:pPr algn="ctr" rtl="1">
                        <a:lnSpc>
                          <a:spcPct val="107000"/>
                        </a:lnSpc>
                        <a:spcAft>
                          <a:spcPts val="0"/>
                        </a:spcAft>
                      </a:pPr>
                      <a:r>
                        <a:rPr lang="en-US" sz="1400">
                          <a:latin typeface="Cambria" pitchFamily="18" charset="0"/>
                          <a:ea typeface="Cambria" pitchFamily="18" charset="0"/>
                        </a:rPr>
                        <a:t>Year    </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2006-2007</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207620">
                <a:tc vMerge="1">
                  <a:txBody>
                    <a:bodyPr/>
                    <a:lstStyle/>
                    <a:p>
                      <a:endParaRPr lang="la-Latn"/>
                    </a:p>
                  </a:txBody>
                  <a:tcPr/>
                </a:tc>
                <a:tc>
                  <a:txBody>
                    <a:bodyPr/>
                    <a:lstStyle/>
                    <a:p>
                      <a:pPr>
                        <a:lnSpc>
                          <a:spcPct val="107000"/>
                        </a:lnSpc>
                        <a:spcAft>
                          <a:spcPts val="0"/>
                        </a:spcAft>
                      </a:pPr>
                      <a:r>
                        <a:rPr lang="en-US" sz="1400">
                          <a:latin typeface="Cambria" pitchFamily="18" charset="0"/>
                          <a:ea typeface="Cambria" pitchFamily="18" charset="0"/>
                        </a:rPr>
                        <a:t>Scope of Work</a:t>
                      </a:r>
                      <a:endParaRPr lang="la-Latn" sz="140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Room Furniture - Doors - Interior Decorations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0" name="Picture 69" descr="C:\Users\R\Desktop\غرف نوم.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12825" y="5688992"/>
            <a:ext cx="6312104" cy="5316661"/>
          </a:xfrm>
          <a:prstGeom prst="rect">
            <a:avLst/>
          </a:prstGeom>
          <a:noFill/>
          <a:ln>
            <a:noFill/>
          </a:ln>
        </p:spPr>
      </p:pic>
      <p:sp>
        <p:nvSpPr>
          <p:cNvPr id="71"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704705" y="11247120"/>
            <a:ext cx="6155118" cy="649111"/>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808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a:extLst>
              <a:ext uri="{FF2B5EF4-FFF2-40B4-BE49-F238E27FC236}">
                <a16:creationId xmlns:a16="http://schemas.microsoft.com/office/drawing/2014/main" id="{FF945808-3510-D541-A5C6-B7C0156DE7E5}"/>
              </a:ext>
            </a:extLst>
          </p:cNvPr>
          <p:cNvPicPr/>
          <p:nvPr/>
        </p:nvPicPr>
        <p:blipFill>
          <a:blip r:embed="rId2"/>
          <a:stretch>
            <a:fillRect/>
          </a:stretch>
        </p:blipFill>
        <p:spPr>
          <a:xfrm>
            <a:off x="6237663" y="584720"/>
            <a:ext cx="758073" cy="341117"/>
          </a:xfrm>
          <a:prstGeom prst="rect">
            <a:avLst/>
          </a:prstGeom>
        </p:spPr>
      </p:pic>
      <p:grpSp>
        <p:nvGrpSpPr>
          <p:cNvPr id="39" name="Group 38">
            <a:extLst>
              <a:ext uri="{FF2B5EF4-FFF2-40B4-BE49-F238E27FC236}">
                <a16:creationId xmlns:a16="http://schemas.microsoft.com/office/drawing/2014/main" id="{7B33903B-2BFB-3148-BE23-9E8DA2763E14}"/>
              </a:ext>
            </a:extLst>
          </p:cNvPr>
          <p:cNvGrpSpPr>
            <a:grpSpLocks/>
          </p:cNvGrpSpPr>
          <p:nvPr/>
        </p:nvGrpSpPr>
        <p:grpSpPr bwMode="auto">
          <a:xfrm>
            <a:off x="451724" y="537916"/>
            <a:ext cx="747399" cy="666682"/>
            <a:chOff x="0" y="0"/>
            <a:chExt cx="3965" cy="3975"/>
          </a:xfrm>
        </p:grpSpPr>
        <p:pic>
          <p:nvPicPr>
            <p:cNvPr id="40" name="Picture 39">
              <a:extLst>
                <a:ext uri="{FF2B5EF4-FFF2-40B4-BE49-F238E27FC236}">
                  <a16:creationId xmlns:a16="http://schemas.microsoft.com/office/drawing/2014/main" id="{11B97E6A-33BB-9043-A888-EBBC6535903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43A4262-5E94-8C4E-8BB5-21A8CDE7B2D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14F33C0-1DDB-1D44-BAD5-804F0FA83D6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FEC5DB7-EE43-E440-B28B-78C76124078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ECC24AF-B083-AC4C-8DB9-890E62B6DC4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679E3C6E-ED90-A249-9BAE-63BBCAF468F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C020E55A-1A35-E24A-9D09-882D5F4E29E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F648B79-B50A-284B-856A-1AAD8131CC5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5A05F7B-CEE4-E849-8A20-DC97F459BFF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9772FCFF-75CE-904A-A0BE-C6DEE770D36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44143ABD-9EFE-C241-8295-DE65D7AC984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126C8F7-DD75-1A4A-9BCE-BE635FC4B7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7B8AD49-B7C8-C243-9EB6-0DD597DAD03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45E7891-E516-6347-8062-2B6B3B03D6B9}"/>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5BD15BEF-6BE4-7B45-89E3-B3030F7AC1DE}"/>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64F472F-E056-E14F-937E-C9ADF0F2AF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8D52A4AD-11E2-4949-9B16-47FC4D38888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ACC93C9-2288-0D48-91C4-5A479106182A}"/>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4CE477C-F6B5-7D4B-8B64-8D2627EE9F2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6608416-AB7F-C741-8499-A2E72A1F71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1B48EA4-0391-0441-B67A-387C4B2B3ED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369E41A-3EE8-3C40-B3D9-9738BAFC1C7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9390250-0ECC-0049-835B-467D7E999AA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310A53-D62D-1F4A-BB91-FB3C0C5D8C8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9DE6869-9A3A-B349-81D7-CE4540A84471}"/>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E99A0B7-4AE8-1244-A136-71B95D31558D}"/>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79E8103-E4A5-7C47-AAEC-9445950B31C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1E45E67-7F66-EB44-9830-43C028A09F3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179C9522-7A63-164A-BE3E-20665649781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0" name="Table 69"/>
          <p:cNvGraphicFramePr>
            <a:graphicFrameLocks noGrp="1"/>
          </p:cNvGraphicFramePr>
          <p:nvPr/>
        </p:nvGraphicFramePr>
        <p:xfrm>
          <a:off x="682064" y="2057400"/>
          <a:ext cx="6295732" cy="3748874"/>
        </p:xfrm>
        <a:graphic>
          <a:graphicData uri="http://schemas.openxmlformats.org/drawingml/2006/table">
            <a:tbl>
              <a:tblPr firstRow="1" firstCol="1" bandRow="1">
                <a:tableStyleId>{5C22544A-7EE6-4342-B048-85BDC9FD1C3A}</a:tableStyleId>
              </a:tblPr>
              <a:tblGrid>
                <a:gridCol w="1218907">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3933825">
                  <a:extLst>
                    <a:ext uri="{9D8B030D-6E8A-4147-A177-3AD203B41FA5}">
                      <a16:colId xmlns:a16="http://schemas.microsoft.com/office/drawing/2014/main" val="20002"/>
                    </a:ext>
                  </a:extLst>
                </a:gridCol>
              </a:tblGrid>
              <a:tr h="295234">
                <a:tc>
                  <a:txBody>
                    <a:bodyPr/>
                    <a:lstStyle/>
                    <a:p>
                      <a:pPr algn="ctr" rtl="1">
                        <a:lnSpc>
                          <a:spcPct val="107000"/>
                        </a:lnSpc>
                        <a:spcAft>
                          <a:spcPts val="0"/>
                        </a:spcAft>
                      </a:pPr>
                      <a:r>
                        <a:rPr lang="en-US" sz="1400">
                          <a:latin typeface="Cambria" pitchFamily="18" charset="0"/>
                          <a:ea typeface="Cambria" pitchFamily="18" charset="0"/>
                        </a:rPr>
                        <a:t>PROJECT</a:t>
                      </a:r>
                      <a:endParaRPr lang="la-Latn" sz="1400">
                        <a:latin typeface="Cambria" pitchFamily="18" charset="0"/>
                        <a:ea typeface="Cambria" pitchFamily="18" charset="0"/>
                        <a:cs typeface="Arial"/>
                      </a:endParaRPr>
                    </a:p>
                  </a:txBody>
                  <a:tcPr marL="59047" marR="59047"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172220">
                <a:tc rowSpan="3">
                  <a:txBody>
                    <a:bodyPr/>
                    <a:lstStyle/>
                    <a:p>
                      <a:pPr algn="ctr">
                        <a:lnSpc>
                          <a:spcPct val="107000"/>
                        </a:lnSpc>
                        <a:spcAft>
                          <a:spcPts val="800"/>
                        </a:spcAft>
                      </a:pPr>
                      <a:r>
                        <a:rPr lang="en-US" sz="1400">
                          <a:latin typeface="Cambria" pitchFamily="18" charset="0"/>
                          <a:ea typeface="Cambria" pitchFamily="18" charset="0"/>
                        </a:rPr>
                        <a:t>Enaya Center</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172220">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2006</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168939">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Artificial marble countertops- Laundries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172220">
                <a:tc rowSpan="3">
                  <a:txBody>
                    <a:bodyPr/>
                    <a:lstStyle/>
                    <a:p>
                      <a:pPr algn="ctr" rtl="1">
                        <a:lnSpc>
                          <a:spcPct val="107000"/>
                        </a:lnSpc>
                        <a:spcAft>
                          <a:spcPts val="0"/>
                        </a:spcAft>
                      </a:pPr>
                      <a:r>
                        <a:rPr lang="en-US" sz="1400">
                          <a:latin typeface="Cambria" pitchFamily="18" charset="0"/>
                          <a:ea typeface="Cambria" pitchFamily="18" charset="0"/>
                        </a:rPr>
                        <a:t>Religious center plaza</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172220">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2006</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17222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kitchens </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172220">
                <a:tc rowSpan="3">
                  <a:txBody>
                    <a:bodyPr/>
                    <a:lstStyle/>
                    <a:p>
                      <a:pPr algn="ctr" rtl="1">
                        <a:lnSpc>
                          <a:spcPct val="107000"/>
                        </a:lnSpc>
                        <a:spcAft>
                          <a:spcPts val="0"/>
                        </a:spcAft>
                      </a:pPr>
                      <a:r>
                        <a:rPr lang="en-US" sz="1400">
                          <a:latin typeface="Cambria" pitchFamily="18" charset="0"/>
                          <a:ea typeface="Cambria" pitchFamily="18" charset="0"/>
                        </a:rPr>
                        <a:t>Dr. Darwish Zagzouk Hospital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172220">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2007</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329514">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Kitchens - Interiors – Doors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172220">
                <a:tc rowSpan="3">
                  <a:txBody>
                    <a:bodyPr/>
                    <a:lstStyle/>
                    <a:p>
                      <a:pPr algn="ctr" rtl="1">
                        <a:lnSpc>
                          <a:spcPct val="107000"/>
                        </a:lnSpc>
                        <a:spcAft>
                          <a:spcPts val="0"/>
                        </a:spcAft>
                      </a:pPr>
                      <a:r>
                        <a:rPr lang="en-US" sz="1400">
                          <a:latin typeface="Cambria" pitchFamily="18" charset="0"/>
                          <a:ea typeface="Cambria" pitchFamily="18" charset="0"/>
                        </a:rPr>
                        <a:t>Al Qibleteen hotel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Al-Madinah Almnawarah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172220">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2007</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172220">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 – Doors - wardrobe doors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1" name="Picture 70" descr="C:\Users\R\Desktop\رخام صناعي.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04705" y="6154404"/>
            <a:ext cx="6273091" cy="4840297"/>
          </a:xfrm>
          <a:prstGeom prst="rect">
            <a:avLst/>
          </a:prstGeom>
          <a:noFill/>
          <a:ln>
            <a:noFill/>
          </a:ln>
        </p:spPr>
      </p:pic>
      <p:sp>
        <p:nvSpPr>
          <p:cNvPr id="72" name="Footer Placeholder 36">
            <a:extLst>
              <a:ext uri="{FF2B5EF4-FFF2-40B4-BE49-F238E27FC236}">
                <a16:creationId xmlns:a16="http://schemas.microsoft.com/office/drawing/2014/main" id="{77BAFA70-E5C5-F04B-A148-A353570A098E}"/>
              </a:ext>
            </a:extLst>
          </p:cNvPr>
          <p:cNvSpPr txBox="1">
            <a:spLocks/>
          </p:cNvSpPr>
          <p:nvPr/>
        </p:nvSpPr>
        <p:spPr>
          <a:xfrm>
            <a:off x="704705" y="11247120"/>
            <a:ext cx="6155118" cy="649111"/>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73"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985838" y="11299825"/>
            <a:ext cx="5630862" cy="649288"/>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2744850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33903B-2BFB-3148-BE23-9E8DA2763E14}"/>
              </a:ext>
            </a:extLst>
          </p:cNvPr>
          <p:cNvGrpSpPr>
            <a:grpSpLocks/>
          </p:cNvGrpSpPr>
          <p:nvPr/>
        </p:nvGrpSpPr>
        <p:grpSpPr bwMode="auto">
          <a:xfrm>
            <a:off x="479102" y="656668"/>
            <a:ext cx="698120" cy="633830"/>
            <a:chOff x="0" y="0"/>
            <a:chExt cx="3965" cy="3975"/>
          </a:xfrm>
        </p:grpSpPr>
        <p:pic>
          <p:nvPicPr>
            <p:cNvPr id="6" name="Picture 5">
              <a:extLst>
                <a:ext uri="{FF2B5EF4-FFF2-40B4-BE49-F238E27FC236}">
                  <a16:creationId xmlns:a16="http://schemas.microsoft.com/office/drawing/2014/main" id="{11B97E6A-33BB-9043-A888-EBBC6535903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3A4262-5E94-8C4E-8BB5-21A8CDE7B2D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4F33C0-1DDB-1D44-BAD5-804F0FA83D6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EC5DB7-EE43-E440-B28B-78C76124078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CC24AF-B083-AC4C-8DB9-890E62B6DC48}"/>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79E3C6E-ED90-A249-9BAE-63BBCAF468F3}"/>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20E55A-1A35-E24A-9D09-882D5F4E29EE}"/>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F648B79-B50A-284B-856A-1AAD8131CC5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5A05F7B-CEE4-E849-8A20-DC97F459BFF7}"/>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772FCFF-75CE-904A-A0BE-C6DEE770D36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4143ABD-9EFE-C241-8295-DE65D7AC984A}"/>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126C8F7-DD75-1A4A-9BCE-BE635FC4B7A8}"/>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7B8AD49-B7C8-C243-9EB6-0DD597DAD035}"/>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45E7891-E516-6347-8062-2B6B3B03D6B9}"/>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BD15BEF-6BE4-7B45-89E3-B3030F7AC1DE}"/>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64F472F-E056-E14F-937E-C9ADF0F2AFD2}"/>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D52A4AD-11E2-4949-9B16-47FC4D388885}"/>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ACC93C9-2288-0D48-91C4-5A479106182A}"/>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4CE477C-F6B5-7D4B-8B64-8D2627EE9F26}"/>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6608416-AB7F-C741-8499-A2E72A1F710A}"/>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1B48EA4-0391-0441-B67A-387C4B2B3EDB}"/>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369E41A-3EE8-3C40-B3D9-9738BAFC1C72}"/>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9390250-0ECC-0049-835B-467D7E999AA1}"/>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77310A53-D62D-1F4A-BB91-FB3C0C5D8C80}"/>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9DE6869-9A3A-B349-81D7-CE4540A84471}"/>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9E99A0B7-4AE8-1244-A136-71B95D31558D}"/>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79E8103-E4A5-7C47-AAEC-9445950B31CE}"/>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1E45E67-7F66-EB44-9830-43C028A09F38}"/>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9C9522-7A63-164A-BE3E-20665649781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a:extLst>
              <a:ext uri="{FF2B5EF4-FFF2-40B4-BE49-F238E27FC236}">
                <a16:creationId xmlns:a16="http://schemas.microsoft.com/office/drawing/2014/main" id="{FF945808-3510-D541-A5C6-B7C0156DE7E5}"/>
              </a:ext>
            </a:extLst>
          </p:cNvPr>
          <p:cNvPicPr/>
          <p:nvPr/>
        </p:nvPicPr>
        <p:blipFill>
          <a:blip r:embed="rId31"/>
          <a:stretch>
            <a:fillRect/>
          </a:stretch>
        </p:blipFill>
        <p:spPr>
          <a:xfrm>
            <a:off x="6176307" y="672669"/>
            <a:ext cx="787837" cy="341430"/>
          </a:xfrm>
          <a:prstGeom prst="rect">
            <a:avLst/>
          </a:prstGeom>
        </p:spPr>
      </p:pic>
      <p:graphicFrame>
        <p:nvGraphicFramePr>
          <p:cNvPr id="39" name="Table 38"/>
          <p:cNvGraphicFramePr>
            <a:graphicFrameLocks noGrp="1"/>
          </p:cNvGraphicFramePr>
          <p:nvPr/>
        </p:nvGraphicFramePr>
        <p:xfrm>
          <a:off x="642718" y="2171700"/>
          <a:ext cx="6091457" cy="3936651"/>
        </p:xfrm>
        <a:graphic>
          <a:graphicData uri="http://schemas.openxmlformats.org/drawingml/2006/table">
            <a:tbl>
              <a:tblPr firstRow="1" firstCol="1" bandRow="1">
                <a:tableStyleId>{5C22544A-7EE6-4342-B048-85BDC9FD1C3A}</a:tableStyleId>
              </a:tblPr>
              <a:tblGrid>
                <a:gridCol w="1671857">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3371850">
                  <a:extLst>
                    <a:ext uri="{9D8B030D-6E8A-4147-A177-3AD203B41FA5}">
                      <a16:colId xmlns:a16="http://schemas.microsoft.com/office/drawing/2014/main" val="20002"/>
                    </a:ext>
                  </a:extLst>
                </a:gridCol>
              </a:tblGrid>
              <a:tr h="283661">
                <a:tc>
                  <a:txBody>
                    <a:bodyPr/>
                    <a:lstStyle/>
                    <a:p>
                      <a:pPr algn="ctr" rtl="1">
                        <a:lnSpc>
                          <a:spcPct val="107000"/>
                        </a:lnSpc>
                        <a:spcAft>
                          <a:spcPts val="0"/>
                        </a:spcAft>
                      </a:pPr>
                      <a:r>
                        <a:rPr lang="en-US" sz="1400" dirty="0">
                          <a:latin typeface="Cambria" pitchFamily="18" charset="0"/>
                          <a:ea typeface="Cambria" pitchFamily="18" charset="0"/>
                        </a:rPr>
                        <a:t>PROJECT</a:t>
                      </a:r>
                      <a:endParaRPr lang="la-Latn" sz="1400" dirty="0">
                        <a:latin typeface="Cambria" pitchFamily="18" charset="0"/>
                        <a:ea typeface="Cambria" pitchFamily="18" charset="0"/>
                        <a:cs typeface="Arial"/>
                      </a:endParaRPr>
                    </a:p>
                  </a:txBody>
                  <a:tcPr marL="59648" marR="59648" marT="0" marB="0" anchor="ctr"/>
                </a:tc>
                <a:tc gridSpan="2">
                  <a:txBody>
                    <a:bodyPr/>
                    <a:lstStyle/>
                    <a:p>
                      <a:pPr algn="ctr" rtl="1">
                        <a:lnSpc>
                          <a:spcPct val="107000"/>
                        </a:lnSpc>
                        <a:spcAft>
                          <a:spcPts val="0"/>
                        </a:spcAft>
                      </a:pPr>
                      <a:r>
                        <a:rPr lang="en-US" sz="1400">
                          <a:latin typeface="Cambria" pitchFamily="18" charset="0"/>
                          <a:ea typeface="Cambria" pitchFamily="18" charset="0"/>
                        </a:rPr>
                        <a:t>PROJECT DESCRIPTION</a:t>
                      </a:r>
                      <a:endParaRPr lang="la-Latn" sz="1400">
                        <a:latin typeface="Cambria" pitchFamily="18" charset="0"/>
                        <a:ea typeface="Cambria" pitchFamily="18" charset="0"/>
                        <a:cs typeface="Arial"/>
                      </a:endParaRPr>
                    </a:p>
                  </a:txBody>
                  <a:tcPr marL="59648" marR="59648" marT="0" marB="0" anchor="ctr"/>
                </a:tc>
                <a:tc hMerge="1">
                  <a:txBody>
                    <a:bodyPr/>
                    <a:lstStyle/>
                    <a:p>
                      <a:endParaRPr lang="la-Latn"/>
                    </a:p>
                  </a:txBody>
                  <a:tcPr/>
                </a:tc>
                <a:extLst>
                  <a:ext uri="{0D108BD9-81ED-4DB2-BD59-A6C34878D82A}">
                    <a16:rowId xmlns:a16="http://schemas.microsoft.com/office/drawing/2014/main" val="10000"/>
                  </a:ext>
                </a:extLst>
              </a:tr>
              <a:tr h="134209">
                <a:tc rowSpan="3">
                  <a:txBody>
                    <a:bodyPr/>
                    <a:lstStyle/>
                    <a:p>
                      <a:pPr algn="ctr">
                        <a:lnSpc>
                          <a:spcPct val="107000"/>
                        </a:lnSpc>
                        <a:spcAft>
                          <a:spcPts val="800"/>
                        </a:spcAft>
                      </a:pPr>
                      <a:r>
                        <a:rPr lang="en-US" sz="1400" dirty="0">
                          <a:latin typeface="Cambria" pitchFamily="18" charset="0"/>
                          <a:ea typeface="Cambria" pitchFamily="18" charset="0"/>
                        </a:rPr>
                        <a:t>Saudi Arabian Airlines Air Operations</a:t>
                      </a:r>
                      <a:endParaRPr lang="la-Latn" sz="1400" dirty="0">
                        <a:latin typeface="Cambria" pitchFamily="18" charset="0"/>
                        <a:ea typeface="Cambria" pitchFamily="18" charset="0"/>
                        <a:cs typeface="Arial"/>
                      </a:endParaRPr>
                    </a:p>
                  </a:txBody>
                  <a:tcPr marL="59648" marR="59648"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1"/>
                  </a:ext>
                </a:extLst>
              </a:tr>
              <a:tr h="134209">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a:latin typeface="Cambria" pitchFamily="18" charset="0"/>
                          <a:ea typeface="Cambria" pitchFamily="18" charset="0"/>
                        </a:rPr>
                        <a:t>2007</a:t>
                      </a:r>
                      <a:endParaRPr lang="la-Latn" sz="140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2"/>
                  </a:ext>
                </a:extLst>
              </a:tr>
              <a:tr h="327238">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GB" sz="1400">
                          <a:latin typeface="Cambria" pitchFamily="18" charset="0"/>
                          <a:ea typeface="Cambria" pitchFamily="18" charset="0"/>
                        </a:rPr>
                        <a:t>Interior Decorations</a:t>
                      </a:r>
                      <a:endParaRPr lang="la-Latn" sz="140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3"/>
                  </a:ext>
                </a:extLst>
              </a:tr>
              <a:tr h="134209">
                <a:tc rowSpan="3">
                  <a:txBody>
                    <a:bodyPr/>
                    <a:lstStyle/>
                    <a:p>
                      <a:pPr algn="ctr" rtl="1">
                        <a:lnSpc>
                          <a:spcPct val="107000"/>
                        </a:lnSpc>
                        <a:spcAft>
                          <a:spcPts val="0"/>
                        </a:spcAft>
                      </a:pPr>
                      <a:r>
                        <a:rPr lang="en-US" sz="1400" dirty="0">
                          <a:latin typeface="Cambria" pitchFamily="18" charset="0"/>
                          <a:ea typeface="Cambria" pitchFamily="18" charset="0"/>
                        </a:rPr>
                        <a:t>Paris gallery- Al-</a:t>
                      </a:r>
                      <a:r>
                        <a:rPr lang="en-US" sz="1400" dirty="0" err="1">
                          <a:latin typeface="Cambria" pitchFamily="18" charset="0"/>
                          <a:ea typeface="Cambria" pitchFamily="18" charset="0"/>
                        </a:rPr>
                        <a:t>Andalus</a:t>
                      </a:r>
                      <a:r>
                        <a:rPr lang="en-US" sz="1400" dirty="0">
                          <a:latin typeface="Cambria" pitchFamily="18" charset="0"/>
                          <a:ea typeface="Cambria" pitchFamily="18" charset="0"/>
                        </a:rPr>
                        <a:t> Mall</a:t>
                      </a:r>
                      <a:endParaRPr lang="la-Latn" sz="1400" dirty="0">
                        <a:latin typeface="Cambria" pitchFamily="18" charset="0"/>
                        <a:ea typeface="Cambria" pitchFamily="18" charset="0"/>
                        <a:cs typeface="Arial"/>
                      </a:endParaRPr>
                    </a:p>
                  </a:txBody>
                  <a:tcPr marL="59648" marR="59648"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4"/>
                  </a:ext>
                </a:extLst>
              </a:tr>
              <a:tr h="134209">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a:latin typeface="Cambria" pitchFamily="18" charset="0"/>
                          <a:ea typeface="Cambria" pitchFamily="18" charset="0"/>
                        </a:rPr>
                        <a:t>2007</a:t>
                      </a:r>
                      <a:endParaRPr lang="la-Latn" sz="140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5"/>
                  </a:ext>
                </a:extLst>
              </a:tr>
              <a:tr h="412403">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GB" sz="1400" dirty="0">
                          <a:latin typeface="Cambria" pitchFamily="18" charset="0"/>
                          <a:ea typeface="Cambria" pitchFamily="18" charset="0"/>
                        </a:rPr>
                        <a:t>kitchens - Interior Decorations </a:t>
                      </a:r>
                      <a:endParaRPr lang="la-Latn" sz="1400" dirty="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6"/>
                  </a:ext>
                </a:extLst>
              </a:tr>
              <a:tr h="134209">
                <a:tc rowSpan="3">
                  <a:txBody>
                    <a:bodyPr/>
                    <a:lstStyle/>
                    <a:p>
                      <a:pPr algn="ctr" rtl="1">
                        <a:lnSpc>
                          <a:spcPct val="107000"/>
                        </a:lnSpc>
                        <a:spcAft>
                          <a:spcPts val="0"/>
                        </a:spcAft>
                      </a:pPr>
                      <a:r>
                        <a:rPr lang="en-US" sz="1400">
                          <a:latin typeface="Cambria" pitchFamily="18" charset="0"/>
                          <a:ea typeface="Cambria" pitchFamily="18" charset="0"/>
                        </a:rPr>
                        <a:t>Saudi Arabian Airlines old airport</a:t>
                      </a:r>
                      <a:endParaRPr lang="la-Latn" sz="1400">
                        <a:latin typeface="Cambria" pitchFamily="18" charset="0"/>
                        <a:ea typeface="Cambria" pitchFamily="18" charset="0"/>
                        <a:cs typeface="Arial"/>
                      </a:endParaRPr>
                    </a:p>
                  </a:txBody>
                  <a:tcPr marL="59648" marR="59648"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7"/>
                  </a:ext>
                </a:extLst>
              </a:tr>
              <a:tr h="134209">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dirty="0">
                          <a:latin typeface="Cambria" pitchFamily="18" charset="0"/>
                          <a:ea typeface="Cambria" pitchFamily="18" charset="0"/>
                        </a:rPr>
                        <a:t>2007</a:t>
                      </a:r>
                      <a:endParaRPr lang="la-Latn" sz="1400" dirty="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8"/>
                  </a:ext>
                </a:extLst>
              </a:tr>
              <a:tr h="639342">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GB" sz="1400" dirty="0">
                          <a:latin typeface="Cambria" pitchFamily="18" charset="0"/>
                          <a:ea typeface="Cambria" pitchFamily="18" charset="0"/>
                        </a:rPr>
                        <a:t>Interior Decorations - Interior Design – Furniture</a:t>
                      </a:r>
                      <a:endParaRPr lang="la-Latn" sz="1400" dirty="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09"/>
                  </a:ext>
                </a:extLst>
              </a:tr>
              <a:tr h="134209">
                <a:tc rowSpan="3">
                  <a:txBody>
                    <a:bodyPr/>
                    <a:lstStyle/>
                    <a:p>
                      <a:pPr algn="ctr" rtl="1">
                        <a:lnSpc>
                          <a:spcPct val="107000"/>
                        </a:lnSpc>
                        <a:spcAft>
                          <a:spcPts val="0"/>
                        </a:spcAft>
                      </a:pPr>
                      <a:r>
                        <a:rPr lang="en-US" sz="1400">
                          <a:latin typeface="Cambria" pitchFamily="18" charset="0"/>
                          <a:ea typeface="Cambria" pitchFamily="18" charset="0"/>
                        </a:rPr>
                        <a:t>Bright stars school</a:t>
                      </a:r>
                      <a:endParaRPr lang="la-Latn" sz="1400">
                        <a:latin typeface="Cambria" pitchFamily="18" charset="0"/>
                        <a:ea typeface="Cambria" pitchFamily="18" charset="0"/>
                        <a:cs typeface="Arial"/>
                      </a:endParaRPr>
                    </a:p>
                  </a:txBody>
                  <a:tcPr marL="59648" marR="59648"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10"/>
                  </a:ext>
                </a:extLst>
              </a:tr>
              <a:tr h="134209">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US" sz="1400" dirty="0">
                          <a:latin typeface="Cambria" pitchFamily="18" charset="0"/>
                          <a:ea typeface="Cambria" pitchFamily="18" charset="0"/>
                        </a:rPr>
                        <a:t>2007</a:t>
                      </a:r>
                      <a:endParaRPr lang="la-Latn" sz="1400" dirty="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11"/>
                  </a:ext>
                </a:extLst>
              </a:tr>
              <a:tr h="185462">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648" marR="59648" marT="0" marB="0" anchor="ctr"/>
                </a:tc>
                <a:tc>
                  <a:txBody>
                    <a:bodyPr/>
                    <a:lstStyle/>
                    <a:p>
                      <a:pPr>
                        <a:lnSpc>
                          <a:spcPct val="107000"/>
                        </a:lnSpc>
                        <a:spcAft>
                          <a:spcPts val="0"/>
                        </a:spcAft>
                      </a:pPr>
                      <a:r>
                        <a:rPr lang="en-GB" sz="1400" dirty="0">
                          <a:latin typeface="Cambria" pitchFamily="18" charset="0"/>
                          <a:ea typeface="Cambria" pitchFamily="18" charset="0"/>
                        </a:rPr>
                        <a:t>Interior decorations – Office Cabinets</a:t>
                      </a:r>
                      <a:endParaRPr lang="la-Latn" sz="1400" dirty="0">
                        <a:latin typeface="Cambria" pitchFamily="18" charset="0"/>
                        <a:ea typeface="Cambria" pitchFamily="18" charset="0"/>
                        <a:cs typeface="Arial"/>
                      </a:endParaRPr>
                    </a:p>
                  </a:txBody>
                  <a:tcPr marL="59648" marR="59648" marT="0" marB="0" anchor="ctr"/>
                </a:tc>
                <a:extLst>
                  <a:ext uri="{0D108BD9-81ED-4DB2-BD59-A6C34878D82A}">
                    <a16:rowId xmlns:a16="http://schemas.microsoft.com/office/drawing/2014/main" val="10012"/>
                  </a:ext>
                </a:extLst>
              </a:tr>
            </a:tbl>
          </a:graphicData>
        </a:graphic>
      </p:graphicFrame>
      <p:pic>
        <p:nvPicPr>
          <p:cNvPr id="40" name="Picture 39" descr="C:\Users\R\Desktop\لل.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42718" y="6469543"/>
            <a:ext cx="6091457" cy="4629192"/>
          </a:xfrm>
          <a:prstGeom prst="rect">
            <a:avLst/>
          </a:prstGeom>
          <a:noFill/>
          <a:ln>
            <a:noFill/>
          </a:ln>
        </p:spPr>
      </p:pic>
      <p:sp>
        <p:nvSpPr>
          <p:cNvPr id="41"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777875" y="11299825"/>
            <a:ext cx="5838825" cy="649288"/>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3134496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BF75414-1371-544F-A248-C38C99248A72}"/>
              </a:ext>
            </a:extLst>
          </p:cNvPr>
          <p:cNvSpPr/>
          <p:nvPr/>
        </p:nvSpPr>
        <p:spPr>
          <a:xfrm>
            <a:off x="2374105" y="926043"/>
            <a:ext cx="2897524" cy="369332"/>
          </a:xfrm>
          <a:prstGeom prst="rect">
            <a:avLst/>
          </a:prstGeom>
        </p:spPr>
        <p:txBody>
          <a:bodyPr wrap="none">
            <a:spAutoFit/>
          </a:bodyPr>
          <a:lstStyle/>
          <a:p>
            <a:pPr algn="ctr"/>
            <a:r>
              <a:rPr lang="en-US" b="1" i="1" dirty="0">
                <a:latin typeface="Cambria" panose="02040503050406030204" pitchFamily="18" charset="0"/>
              </a:rPr>
              <a:t>Best Selection For Trading</a:t>
            </a:r>
            <a:endParaRPr lang="en-US" dirty="0"/>
          </a:p>
        </p:txBody>
      </p:sp>
      <p:pic>
        <p:nvPicPr>
          <p:cNvPr id="38" name="Picture 37">
            <a:extLst>
              <a:ext uri="{FF2B5EF4-FFF2-40B4-BE49-F238E27FC236}">
                <a16:creationId xmlns:a16="http://schemas.microsoft.com/office/drawing/2014/main" id="{FF945808-3510-D541-A5C6-B7C0156DE7E5}"/>
              </a:ext>
            </a:extLst>
          </p:cNvPr>
          <p:cNvPicPr/>
          <p:nvPr/>
        </p:nvPicPr>
        <p:blipFill>
          <a:blip r:embed="rId2"/>
          <a:stretch>
            <a:fillRect/>
          </a:stretch>
        </p:blipFill>
        <p:spPr>
          <a:xfrm>
            <a:off x="6168320" y="814452"/>
            <a:ext cx="776000" cy="373722"/>
          </a:xfrm>
          <a:prstGeom prst="rect">
            <a:avLst/>
          </a:prstGeom>
        </p:spPr>
      </p:pic>
      <p:grpSp>
        <p:nvGrpSpPr>
          <p:cNvPr id="39" name="Group 38">
            <a:extLst>
              <a:ext uri="{FF2B5EF4-FFF2-40B4-BE49-F238E27FC236}">
                <a16:creationId xmlns:a16="http://schemas.microsoft.com/office/drawing/2014/main" id="{7B33903B-2BFB-3148-BE23-9E8DA2763E14}"/>
              </a:ext>
            </a:extLst>
          </p:cNvPr>
          <p:cNvGrpSpPr>
            <a:grpSpLocks/>
          </p:cNvGrpSpPr>
          <p:nvPr/>
        </p:nvGrpSpPr>
        <p:grpSpPr bwMode="auto">
          <a:xfrm>
            <a:off x="457200" y="740508"/>
            <a:ext cx="665267" cy="622879"/>
            <a:chOff x="0" y="0"/>
            <a:chExt cx="3965" cy="3975"/>
          </a:xfrm>
        </p:grpSpPr>
        <p:pic>
          <p:nvPicPr>
            <p:cNvPr id="40" name="Picture 39">
              <a:extLst>
                <a:ext uri="{FF2B5EF4-FFF2-40B4-BE49-F238E27FC236}">
                  <a16:creationId xmlns:a16="http://schemas.microsoft.com/office/drawing/2014/main" id="{11B97E6A-33BB-9043-A888-EBBC6535903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3" y="2140"/>
              <a:ext cx="740" cy="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43A4262-5E94-8C4E-8BB5-21A8CDE7B2D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4" y="1719"/>
              <a:ext cx="3100" cy="1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14F33C0-1DDB-1D44-BAD5-804F0FA83D6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88" y="191"/>
              <a:ext cx="3580" cy="3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FEC5DB7-EE43-E440-B28B-78C76124078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62" y="0"/>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ECC24AF-B083-AC4C-8DB9-890E62B6DC4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72" y="632"/>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679E3C6E-ED90-A249-9BAE-63BBCAF468F3}"/>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86" y="215"/>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C020E55A-1A35-E24A-9D09-882D5F4E29EE}"/>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098" y="42"/>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F648B79-B50A-284B-856A-1AAD8131CC5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1900"/>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5A05F7B-CEE4-E849-8A20-DC97F459BFF7}"/>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 y="1059"/>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9772FCFF-75CE-904A-A0BE-C6DEE770D367}"/>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461" y="3787"/>
              <a:ext cx="620" cy="1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44143ABD-9EFE-C241-8295-DE65D7AC984A}"/>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1" y="3452"/>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126C8F7-DD75-1A4A-9BCE-BE635FC4B7A8}"/>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48" y="3067"/>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7B8AD49-B7C8-C243-9EB6-0DD597DAD035}"/>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564" y="3340"/>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45E7891-E516-6347-8062-2B6B3B03D6B9}"/>
                </a:ext>
              </a:extLst>
            </p:cNvPr>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1" y="2426"/>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5BD15BEF-6BE4-7B45-89E3-B3030F7AC1DE}"/>
                </a:ext>
              </a:extLst>
            </p:cNvPr>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258" y="2916"/>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64F472F-E056-E14F-937E-C9ADF0F2AFD2}"/>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1986" y="3775"/>
              <a:ext cx="420" cy="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8D52A4AD-11E2-4949-9B16-47FC4D388885}"/>
                </a:ext>
              </a:extLst>
            </p:cNvPr>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3401" y="2774"/>
              <a:ext cx="300" cy="5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ACC93C9-2288-0D48-91C4-5A479106182A}"/>
                </a:ext>
              </a:extLst>
            </p:cNvPr>
            <p:cNvPicPr>
              <a:picLocks/>
            </p:cNvPicPr>
            <p:nvPr/>
          </p:nvPicPr>
          <p:blipFill>
            <a:blip r:embed="rId20">
              <a:extLst>
                <a:ext uri="{28A0092B-C50C-407E-A947-70E740481C1C}">
                  <a14:useLocalDpi xmlns:a14="http://schemas.microsoft.com/office/drawing/2010/main" val="0"/>
                </a:ext>
              </a:extLst>
            </a:blip>
            <a:srcRect/>
            <a:stretch>
              <a:fillRect/>
            </a:stretch>
          </p:blipFill>
          <p:spPr bwMode="auto">
            <a:xfrm>
              <a:off x="2838" y="3188"/>
              <a:ext cx="540" cy="5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4CE477C-F6B5-7D4B-8B64-8D2627EE9F26}"/>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2337" y="3601"/>
              <a:ext cx="520" cy="3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6608416-AB7F-C741-8499-A2E72A1F710A}"/>
                </a:ext>
              </a:extLst>
            </p:cNvPr>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3756" y="1485"/>
              <a:ext cx="200" cy="5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1B48EA4-0391-0441-B67A-387C4B2B3EDB}"/>
                </a:ext>
              </a:extLst>
            </p:cNvPr>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3665" y="1974"/>
              <a:ext cx="300" cy="9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369E41A-3EE8-3C40-B3D9-9738BAFC1C72}"/>
                </a:ext>
              </a:extLst>
            </p:cNvPr>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2057" y="21"/>
              <a:ext cx="440" cy="1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9390250-0ECC-0049-835B-467D7E999AA1}"/>
                </a:ext>
              </a:extLst>
            </p:cNvPr>
            <p:cNvPicPr>
              <a:picLocks/>
            </p:cNvPicPr>
            <p:nvPr/>
          </p:nvPicPr>
          <p:blipFill>
            <a:blip r:embed="rId25">
              <a:extLst>
                <a:ext uri="{28A0092B-C50C-407E-A947-70E740481C1C}">
                  <a14:useLocalDpi xmlns:a14="http://schemas.microsoft.com/office/drawing/2010/main" val="0"/>
                </a:ext>
              </a:extLst>
            </a:blip>
            <a:srcRect/>
            <a:stretch>
              <a:fillRect/>
            </a:stretch>
          </p:blipFill>
          <p:spPr bwMode="auto">
            <a:xfrm>
              <a:off x="1890" y="3"/>
              <a:ext cx="260" cy="1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310A53-D62D-1F4A-BB91-FB3C0C5D8C80}"/>
                </a:ext>
              </a:extLst>
            </p:cNvPr>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2384" y="101"/>
              <a:ext cx="880" cy="4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9DE6869-9A3A-B349-81D7-CE4540A84471}"/>
                </a:ext>
              </a:extLst>
            </p:cNvPr>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3251" y="648"/>
              <a:ext cx="360" cy="2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E99A0B7-4AE8-1244-A136-71B95D31558D}"/>
                </a:ext>
              </a:extLst>
            </p:cNvPr>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3126" y="533"/>
              <a:ext cx="280" cy="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79E8103-E4A5-7C47-AAEC-9445950B31CE}"/>
                </a:ext>
              </a:extLst>
            </p:cNvPr>
            <p:cNvPicPr>
              <a:picLocks/>
            </p:cNvPicPr>
            <p:nvPr/>
          </p:nvPicPr>
          <p:blipFill>
            <a:blip r:embed="rId29">
              <a:extLst>
                <a:ext uri="{28A0092B-C50C-407E-A947-70E740481C1C}">
                  <a14:useLocalDpi xmlns:a14="http://schemas.microsoft.com/office/drawing/2010/main" val="0"/>
                </a:ext>
              </a:extLst>
            </a:blip>
            <a:srcRect/>
            <a:stretch>
              <a:fillRect/>
            </a:stretch>
          </p:blipFill>
          <p:spPr bwMode="auto">
            <a:xfrm>
              <a:off x="3557" y="1030"/>
              <a:ext cx="340" cy="5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1E45E67-7F66-EB44-9830-43C028A09F38}"/>
                </a:ext>
              </a:extLst>
            </p:cNvPr>
            <p:cNvPicPr>
              <a:picLocks/>
            </p:cNvPicPr>
            <p:nvPr/>
          </p:nvPicPr>
          <p:blipFill>
            <a:blip r:embed="rId30">
              <a:extLst>
                <a:ext uri="{28A0092B-C50C-407E-A947-70E740481C1C}">
                  <a14:useLocalDpi xmlns:a14="http://schemas.microsoft.com/office/drawing/2010/main" val="0"/>
                </a:ext>
              </a:extLst>
            </a:blip>
            <a:srcRect/>
            <a:stretch>
              <a:fillRect/>
            </a:stretch>
          </p:blipFill>
          <p:spPr bwMode="auto">
            <a:xfrm>
              <a:off x="3466" y="894"/>
              <a:ext cx="240" cy="1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179C9522-7A63-164A-BE3E-206656497818}"/>
                </a:ext>
              </a:extLst>
            </p:cNvPr>
            <p:cNvPicPr>
              <a:picLocks/>
            </p:cNvPicPr>
            <p:nvPr/>
          </p:nvPicPr>
          <p:blipFill>
            <a:blip r:embed="rId31">
              <a:extLst>
                <a:ext uri="{28A0092B-C50C-407E-A947-70E740481C1C}">
                  <a14:useLocalDpi xmlns:a14="http://schemas.microsoft.com/office/drawing/2010/main" val="0"/>
                </a:ext>
              </a:extLst>
            </a:blip>
            <a:srcRect/>
            <a:stretch>
              <a:fillRect/>
            </a:stretch>
          </p:blipFill>
          <p:spPr bwMode="auto">
            <a:xfrm>
              <a:off x="464" y="415"/>
              <a:ext cx="3080" cy="13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1" name="Table 70"/>
          <p:cNvGraphicFramePr>
            <a:graphicFrameLocks noGrp="1"/>
          </p:cNvGraphicFramePr>
          <p:nvPr/>
        </p:nvGraphicFramePr>
        <p:xfrm>
          <a:off x="682064" y="1952625"/>
          <a:ext cx="6223561" cy="3826916"/>
        </p:xfrm>
        <a:graphic>
          <a:graphicData uri="http://schemas.openxmlformats.org/drawingml/2006/table">
            <a:tbl>
              <a:tblPr firstRow="1" firstCol="1" bandRow="1">
                <a:tableStyleId>{5C22544A-7EE6-4342-B048-85BDC9FD1C3A}</a:tableStyleId>
              </a:tblPr>
              <a:tblGrid>
                <a:gridCol w="1365811">
                  <a:extLst>
                    <a:ext uri="{9D8B030D-6E8A-4147-A177-3AD203B41FA5}">
                      <a16:colId xmlns:a16="http://schemas.microsoft.com/office/drawing/2014/main" val="20000"/>
                    </a:ext>
                  </a:extLst>
                </a:gridCol>
                <a:gridCol w="1190625">
                  <a:extLst>
                    <a:ext uri="{9D8B030D-6E8A-4147-A177-3AD203B41FA5}">
                      <a16:colId xmlns:a16="http://schemas.microsoft.com/office/drawing/2014/main" val="20001"/>
                    </a:ext>
                  </a:extLst>
                </a:gridCol>
                <a:gridCol w="3667125">
                  <a:extLst>
                    <a:ext uri="{9D8B030D-6E8A-4147-A177-3AD203B41FA5}">
                      <a16:colId xmlns:a16="http://schemas.microsoft.com/office/drawing/2014/main" val="20002"/>
                    </a:ext>
                  </a:extLst>
                </a:gridCol>
              </a:tblGrid>
              <a:tr h="342900">
                <a:tc>
                  <a:txBody>
                    <a:bodyPr/>
                    <a:lstStyle/>
                    <a:p>
                      <a:pPr algn="ctr" rtl="1">
                        <a:lnSpc>
                          <a:spcPct val="107000"/>
                        </a:lnSpc>
                        <a:spcAft>
                          <a:spcPts val="0"/>
                        </a:spcAft>
                      </a:pPr>
                      <a:r>
                        <a:rPr lang="en-US" sz="1400" dirty="0">
                          <a:latin typeface="Cambria" pitchFamily="18" charset="0"/>
                          <a:ea typeface="Cambria" pitchFamily="18" charset="0"/>
                        </a:rPr>
                        <a:t>PROJECT </a:t>
                      </a:r>
                      <a:endParaRPr lang="ar-SA" sz="1400" dirty="0">
                        <a:latin typeface="Cambria" pitchFamily="18" charset="0"/>
                        <a:ea typeface="Cambria" pitchFamily="18" charset="0"/>
                      </a:endParaRPr>
                    </a:p>
                  </a:txBody>
                  <a:tcPr marL="59047" marR="59047" marT="0" marB="0" anchor="ctr"/>
                </a:tc>
                <a:tc gridSpan="2">
                  <a:txBody>
                    <a:bodyPr/>
                    <a:lstStyle/>
                    <a:p>
                      <a:pPr algn="ctr" rtl="1">
                        <a:lnSpc>
                          <a:spcPct val="107000"/>
                        </a:lnSpc>
                        <a:spcAft>
                          <a:spcPts val="0"/>
                        </a:spcAft>
                      </a:pPr>
                      <a:r>
                        <a:rPr lang="en-US" sz="1400" dirty="0">
                          <a:latin typeface="Cambria" pitchFamily="18" charset="0"/>
                          <a:ea typeface="Cambria" pitchFamily="18" charset="0"/>
                        </a:rPr>
                        <a:t>PROJECT DESCRIPTION</a:t>
                      </a:r>
                      <a:endParaRPr lang="la-Latn" sz="1400" dirty="0">
                        <a:latin typeface="Cambria" pitchFamily="18" charset="0"/>
                        <a:ea typeface="Cambria" pitchFamily="18" charset="0"/>
                        <a:cs typeface="Arial"/>
                      </a:endParaRPr>
                    </a:p>
                  </a:txBody>
                  <a:tcPr marL="59047" marR="59047" marT="0" marB="0" anchor="ctr"/>
                </a:tc>
                <a:tc hMerge="1">
                  <a:txBody>
                    <a:bodyPr/>
                    <a:lstStyle/>
                    <a:p>
                      <a:endParaRPr lang="la-Latn"/>
                    </a:p>
                  </a:txBody>
                  <a:tcPr/>
                </a:tc>
                <a:extLst>
                  <a:ext uri="{0D108BD9-81ED-4DB2-BD59-A6C34878D82A}">
                    <a16:rowId xmlns:a16="http://schemas.microsoft.com/office/drawing/2014/main" val="10000"/>
                  </a:ext>
                </a:extLst>
              </a:tr>
              <a:tr h="215506">
                <a:tc rowSpan="3">
                  <a:txBody>
                    <a:bodyPr/>
                    <a:lstStyle/>
                    <a:p>
                      <a:pPr algn="ctr">
                        <a:lnSpc>
                          <a:spcPct val="107000"/>
                        </a:lnSpc>
                        <a:spcAft>
                          <a:spcPts val="800"/>
                        </a:spcAft>
                      </a:pPr>
                      <a:r>
                        <a:rPr lang="en-US" sz="1400" dirty="0" err="1">
                          <a:latin typeface="Cambria" pitchFamily="18" charset="0"/>
                          <a:ea typeface="Cambria" pitchFamily="18" charset="0"/>
                        </a:rPr>
                        <a:t>Borouj</a:t>
                      </a:r>
                      <a:r>
                        <a:rPr lang="en-US" sz="1400" dirty="0">
                          <a:latin typeface="Cambria" pitchFamily="18" charset="0"/>
                          <a:ea typeface="Cambria" pitchFamily="18" charset="0"/>
                        </a:rPr>
                        <a:t> Al </a:t>
                      </a:r>
                      <a:r>
                        <a:rPr lang="en-US" sz="1400" dirty="0" err="1">
                          <a:latin typeface="Cambria" pitchFamily="18" charset="0"/>
                          <a:ea typeface="Cambria" pitchFamily="18" charset="0"/>
                        </a:rPr>
                        <a:t>Marwa</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Makkah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1"/>
                  </a:ext>
                </a:extLst>
              </a:tr>
              <a:tr h="21550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2007</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2"/>
                  </a:ext>
                </a:extLst>
              </a:tr>
              <a:tr h="319271">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a:latin typeface="Cambria" pitchFamily="18" charset="0"/>
                          <a:ea typeface="Cambria" pitchFamily="18" charset="0"/>
                        </a:rPr>
                        <a:t>Hotel furniture - interior decorations - reception counters</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3"/>
                  </a:ext>
                </a:extLst>
              </a:tr>
              <a:tr h="215506">
                <a:tc rowSpan="3">
                  <a:txBody>
                    <a:bodyPr/>
                    <a:lstStyle/>
                    <a:p>
                      <a:pPr algn="ctr" rtl="1">
                        <a:lnSpc>
                          <a:spcPct val="107000"/>
                        </a:lnSpc>
                        <a:spcAft>
                          <a:spcPts val="0"/>
                        </a:spcAft>
                      </a:pPr>
                      <a:r>
                        <a:rPr lang="en-US" sz="1400">
                          <a:latin typeface="Cambria" pitchFamily="18" charset="0"/>
                          <a:ea typeface="Cambria" pitchFamily="18" charset="0"/>
                        </a:rPr>
                        <a:t>Holiday Inn hotel</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a:latin typeface="Cambria" pitchFamily="18" charset="0"/>
                          <a:ea typeface="Cambria" pitchFamily="18" charset="0"/>
                        </a:rPr>
                        <a:t>Jeddah - KSA</a:t>
                      </a:r>
                      <a:endParaRPr lang="la-Latn" sz="140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4"/>
                  </a:ext>
                </a:extLst>
              </a:tr>
              <a:tr h="21550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2007</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5"/>
                  </a:ext>
                </a:extLst>
              </a:tr>
              <a:tr h="21550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Interior decorations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6"/>
                  </a:ext>
                </a:extLst>
              </a:tr>
              <a:tr h="215506">
                <a:tc rowSpan="3">
                  <a:txBody>
                    <a:bodyPr/>
                    <a:lstStyle/>
                    <a:p>
                      <a:pPr algn="ctr" rtl="1">
                        <a:lnSpc>
                          <a:spcPct val="107000"/>
                        </a:lnSpc>
                        <a:spcAft>
                          <a:spcPts val="0"/>
                        </a:spcAft>
                      </a:pPr>
                      <a:r>
                        <a:rPr lang="en-US" sz="1400" dirty="0">
                          <a:latin typeface="Cambria" pitchFamily="18" charset="0"/>
                          <a:ea typeface="Cambria" pitchFamily="18" charset="0"/>
                        </a:rPr>
                        <a:t>Coral compound</a:t>
                      </a:r>
                      <a:endParaRPr lang="la-Latn" sz="1400" dirty="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Jeddah - KSA</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7"/>
                  </a:ext>
                </a:extLst>
              </a:tr>
              <a:tr h="21550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2008</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8"/>
                  </a:ext>
                </a:extLst>
              </a:tr>
              <a:tr h="215506">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09"/>
                  </a:ext>
                </a:extLst>
              </a:tr>
              <a:tr h="215506">
                <a:tc rowSpan="3">
                  <a:txBody>
                    <a:bodyPr/>
                    <a:lstStyle/>
                    <a:p>
                      <a:pPr algn="ctr" rtl="1">
                        <a:lnSpc>
                          <a:spcPct val="107000"/>
                        </a:lnSpc>
                        <a:spcAft>
                          <a:spcPts val="0"/>
                        </a:spcAft>
                      </a:pPr>
                      <a:r>
                        <a:rPr lang="en-US" sz="1400">
                          <a:latin typeface="Cambria" pitchFamily="18" charset="0"/>
                          <a:ea typeface="Cambria" pitchFamily="18" charset="0"/>
                        </a:rPr>
                        <a:t>Taraf hotel apartments</a:t>
                      </a:r>
                      <a:endParaRPr lang="la-Latn" sz="1400">
                        <a:latin typeface="Cambria" pitchFamily="18" charset="0"/>
                        <a:ea typeface="Cambria" pitchFamily="18" charset="0"/>
                        <a:cs typeface="Arial"/>
                      </a:endParaRPr>
                    </a:p>
                  </a:txBody>
                  <a:tcPr marL="59047" marR="59047" marT="0" marB="0" anchor="ctr"/>
                </a:tc>
                <a:tc>
                  <a:txBody>
                    <a:bodyPr/>
                    <a:lstStyle/>
                    <a:p>
                      <a:pPr algn="ctr" rtl="1">
                        <a:lnSpc>
                          <a:spcPct val="107000"/>
                        </a:lnSpc>
                        <a:spcAft>
                          <a:spcPts val="0"/>
                        </a:spcAft>
                      </a:pPr>
                      <a:r>
                        <a:rPr lang="en-US" sz="1400" dirty="0">
                          <a:latin typeface="Cambria" pitchFamily="18" charset="0"/>
                          <a:ea typeface="Cambria" pitchFamily="18" charset="0"/>
                        </a:rPr>
                        <a:t>Location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Yanbu – KSA </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0"/>
                  </a:ext>
                </a:extLst>
              </a:tr>
              <a:tr h="215506">
                <a:tc vMerge="1">
                  <a:txBody>
                    <a:bodyPr/>
                    <a:lstStyle/>
                    <a:p>
                      <a:endParaRPr lang="la-Latn"/>
                    </a:p>
                  </a:txBody>
                  <a:tcPr/>
                </a:tc>
                <a:tc>
                  <a:txBody>
                    <a:bodyPr/>
                    <a:lstStyle/>
                    <a:p>
                      <a:pPr algn="ctr" rtl="1">
                        <a:lnSpc>
                          <a:spcPct val="107000"/>
                        </a:lnSpc>
                        <a:spcAft>
                          <a:spcPts val="0"/>
                        </a:spcAft>
                      </a:pPr>
                      <a:r>
                        <a:rPr lang="en-US" sz="1400" dirty="0">
                          <a:latin typeface="Cambria" pitchFamily="18" charset="0"/>
                          <a:ea typeface="Cambria" pitchFamily="18" charset="0"/>
                        </a:rPr>
                        <a:t>Year    </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US" sz="1400" dirty="0">
                          <a:latin typeface="Cambria" pitchFamily="18" charset="0"/>
                          <a:ea typeface="Cambria" pitchFamily="18" charset="0"/>
                        </a:rPr>
                        <a:t>2008</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1"/>
                  </a:ext>
                </a:extLst>
              </a:tr>
              <a:tr h="319271">
                <a:tc vMerge="1">
                  <a:txBody>
                    <a:bodyPr/>
                    <a:lstStyle/>
                    <a:p>
                      <a:endParaRPr lang="la-Latn"/>
                    </a:p>
                  </a:txBody>
                  <a:tcPr/>
                </a:tc>
                <a:tc>
                  <a:txBody>
                    <a:bodyPr/>
                    <a:lstStyle/>
                    <a:p>
                      <a:pPr algn="ctr">
                        <a:lnSpc>
                          <a:spcPct val="107000"/>
                        </a:lnSpc>
                        <a:spcAft>
                          <a:spcPts val="0"/>
                        </a:spcAft>
                      </a:pPr>
                      <a:r>
                        <a:rPr lang="en-US" sz="1400" dirty="0">
                          <a:latin typeface="Cambria" pitchFamily="18" charset="0"/>
                          <a:ea typeface="Cambria" pitchFamily="18" charset="0"/>
                        </a:rPr>
                        <a:t>Scope of Work</a:t>
                      </a:r>
                      <a:endParaRPr lang="la-Latn" sz="1400" dirty="0">
                        <a:latin typeface="Cambria" pitchFamily="18" charset="0"/>
                        <a:ea typeface="Cambria" pitchFamily="18" charset="0"/>
                        <a:cs typeface="Arial"/>
                      </a:endParaRPr>
                    </a:p>
                  </a:txBody>
                  <a:tcPr marL="59047" marR="59047" marT="0" marB="0" anchor="ctr"/>
                </a:tc>
                <a:tc>
                  <a:txBody>
                    <a:bodyPr/>
                    <a:lstStyle/>
                    <a:p>
                      <a:pPr>
                        <a:lnSpc>
                          <a:spcPct val="107000"/>
                        </a:lnSpc>
                        <a:spcAft>
                          <a:spcPts val="0"/>
                        </a:spcAft>
                      </a:pPr>
                      <a:r>
                        <a:rPr lang="en-GB" sz="1400" dirty="0">
                          <a:latin typeface="Cambria" pitchFamily="18" charset="0"/>
                          <a:ea typeface="Cambria" pitchFamily="18" charset="0"/>
                        </a:rPr>
                        <a:t>Room furniture - doors - interior decorations - reception counters - kitchens</a:t>
                      </a:r>
                      <a:endParaRPr lang="la-Latn" sz="1400" dirty="0">
                        <a:latin typeface="Cambria" pitchFamily="18" charset="0"/>
                        <a:ea typeface="Cambria" pitchFamily="18" charset="0"/>
                        <a:cs typeface="Arial"/>
                      </a:endParaRPr>
                    </a:p>
                  </a:txBody>
                  <a:tcPr marL="59047" marR="59047" marT="0" marB="0" anchor="ctr"/>
                </a:tc>
                <a:extLst>
                  <a:ext uri="{0D108BD9-81ED-4DB2-BD59-A6C34878D82A}">
                    <a16:rowId xmlns:a16="http://schemas.microsoft.com/office/drawing/2014/main" val="10012"/>
                  </a:ext>
                </a:extLst>
              </a:tr>
            </a:tbl>
          </a:graphicData>
        </a:graphic>
      </p:graphicFrame>
      <p:pic>
        <p:nvPicPr>
          <p:cNvPr id="72" name="Picture 71" descr="C:\Users\R\Desktop\ديكورات1.png"/>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04705" y="6232633"/>
            <a:ext cx="6220224" cy="4898955"/>
          </a:xfrm>
          <a:prstGeom prst="rect">
            <a:avLst/>
          </a:prstGeom>
          <a:noFill/>
          <a:ln>
            <a:noFill/>
          </a:ln>
        </p:spPr>
      </p:pic>
      <p:sp>
        <p:nvSpPr>
          <p:cNvPr id="73" name="Footer Placeholder 36">
            <a:extLst>
              <a:ext uri="{FF2B5EF4-FFF2-40B4-BE49-F238E27FC236}">
                <a16:creationId xmlns:a16="http://schemas.microsoft.com/office/drawing/2014/main" id="{77BAFA70-E5C5-F04B-A148-A353570A098E}"/>
              </a:ext>
            </a:extLst>
          </p:cNvPr>
          <p:cNvSpPr>
            <a:spLocks noGrp="1"/>
          </p:cNvSpPr>
          <p:nvPr>
            <p:ph type="ftr" sz="quarter" idx="11"/>
          </p:nvPr>
        </p:nvSpPr>
        <p:spPr>
          <a:xfrm>
            <a:off x="873125" y="11299825"/>
            <a:ext cx="5510213" cy="649288"/>
          </a:xfrm>
        </p:spPr>
        <p:txBody>
          <a:bodyPr/>
          <a:lstStyle/>
          <a:p>
            <a:r>
              <a:rPr lang="en-US" dirty="0"/>
              <a:t>Best Selection Company for trading CR 4030306191 </a:t>
            </a:r>
            <a:r>
              <a:rPr lang="en-US" dirty="0" err="1"/>
              <a:t>WhatsApp</a:t>
            </a:r>
            <a:r>
              <a:rPr lang="en-US" dirty="0"/>
              <a:t> +966-506677062                       Email Address : </a:t>
            </a:r>
            <a:r>
              <a:rPr lang="en-US" dirty="0">
                <a:hlinkClick r:id="rId33"/>
              </a:rPr>
              <a:t>info@best-selection.net</a:t>
            </a:r>
            <a:r>
              <a:rPr lang="en-US" dirty="0"/>
              <a:t>                                                                                                                                                                                                                                                                                            </a:t>
            </a:r>
          </a:p>
        </p:txBody>
      </p:sp>
    </p:spTree>
    <p:extLst>
      <p:ext uri="{BB962C8B-B14F-4D97-AF65-F5344CB8AC3E}">
        <p14:creationId xmlns:p14="http://schemas.microsoft.com/office/powerpoint/2010/main" val="1484515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TotalTime>
  <Words>2599</Words>
  <Application>Microsoft Macintosh PowerPoint</Application>
  <PresentationFormat>Custom</PresentationFormat>
  <Paragraphs>724</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Al-Baroudi</dc:creator>
  <cp:lastModifiedBy>Omar Al-Baroudi</cp:lastModifiedBy>
  <cp:revision>65</cp:revision>
  <dcterms:created xsi:type="dcterms:W3CDTF">2022-09-25T09:11:19Z</dcterms:created>
  <dcterms:modified xsi:type="dcterms:W3CDTF">2022-09-26T06:47:01Z</dcterms:modified>
</cp:coreProperties>
</file>